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Lst>
  <p:notesMasterIdLst>
    <p:notesMasterId r:id="rId75"/>
  </p:notesMasterIdLst>
  <p:sldIdLst>
    <p:sldId id="436" r:id="rId3"/>
    <p:sldId id="1071" r:id="rId4"/>
    <p:sldId id="1199" r:id="rId5"/>
    <p:sldId id="1200" r:id="rId6"/>
    <p:sldId id="1201" r:id="rId7"/>
    <p:sldId id="1196" r:id="rId8"/>
    <p:sldId id="1204" r:id="rId9"/>
    <p:sldId id="1202" r:id="rId10"/>
    <p:sldId id="1203" r:id="rId11"/>
    <p:sldId id="1197" r:id="rId12"/>
    <p:sldId id="1198" r:id="rId13"/>
    <p:sldId id="1133" r:id="rId14"/>
    <p:sldId id="1137" r:id="rId15"/>
    <p:sldId id="1138" r:id="rId16"/>
    <p:sldId id="1139" r:id="rId17"/>
    <p:sldId id="1140" r:id="rId18"/>
    <p:sldId id="1141" r:id="rId19"/>
    <p:sldId id="1143" r:id="rId20"/>
    <p:sldId id="1144" r:id="rId21"/>
    <p:sldId id="1146" r:id="rId22"/>
    <p:sldId id="1145" r:id="rId23"/>
    <p:sldId id="1147" r:id="rId24"/>
    <p:sldId id="1148" r:id="rId25"/>
    <p:sldId id="1149" r:id="rId26"/>
    <p:sldId id="1150" r:id="rId27"/>
    <p:sldId id="1152" r:id="rId28"/>
    <p:sldId id="1153" r:id="rId29"/>
    <p:sldId id="1154" r:id="rId30"/>
    <p:sldId id="1155" r:id="rId31"/>
    <p:sldId id="1158" r:id="rId32"/>
    <p:sldId id="1159" r:id="rId33"/>
    <p:sldId id="1160" r:id="rId34"/>
    <p:sldId id="1161" r:id="rId35"/>
    <p:sldId id="1163" r:id="rId36"/>
    <p:sldId id="1164" r:id="rId37"/>
    <p:sldId id="1165" r:id="rId38"/>
    <p:sldId id="1166" r:id="rId39"/>
    <p:sldId id="1168" r:id="rId40"/>
    <p:sldId id="1169" r:id="rId41"/>
    <p:sldId id="1170" r:id="rId42"/>
    <p:sldId id="1171" r:id="rId43"/>
    <p:sldId id="1172" r:id="rId44"/>
    <p:sldId id="1173" r:id="rId45"/>
    <p:sldId id="1176" r:id="rId46"/>
    <p:sldId id="1175" r:id="rId47"/>
    <p:sldId id="1177" r:id="rId48"/>
    <p:sldId id="1181" r:id="rId49"/>
    <p:sldId id="1178" r:id="rId50"/>
    <p:sldId id="1179" r:id="rId51"/>
    <p:sldId id="1167" r:id="rId52"/>
    <p:sldId id="1182" r:id="rId53"/>
    <p:sldId id="1184" r:id="rId54"/>
    <p:sldId id="1183" r:id="rId55"/>
    <p:sldId id="1185" r:id="rId56"/>
    <p:sldId id="1186" r:id="rId57"/>
    <p:sldId id="1187" r:id="rId58"/>
    <p:sldId id="1188" r:id="rId59"/>
    <p:sldId id="1189" r:id="rId60"/>
    <p:sldId id="1190" r:id="rId61"/>
    <p:sldId id="1191" r:id="rId62"/>
    <p:sldId id="1192" r:id="rId63"/>
    <p:sldId id="1193" r:id="rId64"/>
    <p:sldId id="1194" r:id="rId65"/>
    <p:sldId id="1195" r:id="rId66"/>
    <p:sldId id="1208" r:id="rId67"/>
    <p:sldId id="1209" r:id="rId68"/>
    <p:sldId id="1210" r:id="rId69"/>
    <p:sldId id="1211" r:id="rId70"/>
    <p:sldId id="1212" r:id="rId71"/>
    <p:sldId id="1213" r:id="rId72"/>
    <p:sldId id="1215" r:id="rId73"/>
    <p:sldId id="1059"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p15:clr>
            <a:srgbClr val="A4A3A4"/>
          </p15:clr>
        </p15:guide>
        <p15:guide id="2" pos="3858">
          <p15:clr>
            <a:srgbClr val="A4A3A4"/>
          </p15:clr>
        </p15:guide>
        <p15:guide id="3" pos="624">
          <p15:clr>
            <a:srgbClr val="A4A3A4"/>
          </p15:clr>
        </p15:guide>
        <p15:guide id="4" pos="69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D5377"/>
    <a:srgbClr val="FD5C0C"/>
    <a:srgbClr val="F85208"/>
    <a:srgbClr val="F9680D"/>
    <a:srgbClr val="FCAD36"/>
    <a:srgbClr val="F0A240"/>
    <a:srgbClr val="92364D"/>
    <a:srgbClr val="CC4E3F"/>
    <a:srgbClr val="702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5" autoAdjust="0"/>
    <p:restoredTop sz="72738" autoAdjust="0"/>
  </p:normalViewPr>
  <p:slideViewPr>
    <p:cSldViewPr snapToGrid="0">
      <p:cViewPr varScale="1">
        <p:scale>
          <a:sx n="67" d="100"/>
          <a:sy n="67" d="100"/>
        </p:scale>
        <p:origin x="552" y="48"/>
      </p:cViewPr>
      <p:guideLst>
        <p:guide orient="horz" pos="2102"/>
        <p:guide pos="3858"/>
        <p:guide pos="624"/>
        <p:guide pos="6912"/>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654BA-D776-4004-B621-63C6FC9A374A}" type="datetimeFigureOut">
              <a:rPr lang="zh-CN" altLang="en-US" smtClean="0"/>
              <a:pPr/>
              <a:t>2018/10/21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868E5-5012-45F8-9BF1-47386CDDACE5}" type="slidenum">
              <a:rPr lang="zh-CN" altLang="en-US" smtClean="0"/>
              <a:pPr/>
              <a:t>‹#›</a:t>
            </a:fld>
            <a:endParaRPr lang="zh-CN" altLang="en-US"/>
          </a:p>
        </p:txBody>
      </p:sp>
    </p:spTree>
    <p:extLst>
      <p:ext uri="{BB962C8B-B14F-4D97-AF65-F5344CB8AC3E}">
        <p14:creationId xmlns:p14="http://schemas.microsoft.com/office/powerpoint/2010/main" val="1349638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64553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10</a:t>
            </a:fld>
            <a:endParaRPr lang="zh-CN" altLang="en-US"/>
          </a:p>
        </p:txBody>
      </p:sp>
    </p:spTree>
    <p:extLst>
      <p:ext uri="{BB962C8B-B14F-4D97-AF65-F5344CB8AC3E}">
        <p14:creationId xmlns:p14="http://schemas.microsoft.com/office/powerpoint/2010/main" val="368717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11</a:t>
            </a:fld>
            <a:endParaRPr lang="zh-CN" altLang="en-US"/>
          </a:p>
        </p:txBody>
      </p:sp>
    </p:spTree>
    <p:extLst>
      <p:ext uri="{BB962C8B-B14F-4D97-AF65-F5344CB8AC3E}">
        <p14:creationId xmlns:p14="http://schemas.microsoft.com/office/powerpoint/2010/main" val="369516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软件团队有各种形式，适合于不同的人员和需求</a:t>
            </a:r>
            <a:endParaRPr lang="en-US" altLang="zh-CN" sz="1200" dirty="0">
              <a:solidFill>
                <a:schemeClr val="tx1"/>
              </a:solidFill>
              <a:latin typeface="微软雅黑" pitchFamily="34" charset="-122"/>
              <a:ea typeface="微软雅黑" pitchFamily="34" charset="-122"/>
            </a:endParaRPr>
          </a:p>
          <a:p>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13</a:t>
            </a:fld>
            <a:endParaRPr lang="zh-CN" altLang="en-US"/>
          </a:p>
        </p:txBody>
      </p:sp>
    </p:spTree>
    <p:extLst>
      <p:ext uri="{BB962C8B-B14F-4D97-AF65-F5344CB8AC3E}">
        <p14:creationId xmlns:p14="http://schemas.microsoft.com/office/powerpoint/2010/main" val="267369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把一个大项目分为多个相互联系，但也可独立运行的小项目，并分别完成，在此过程中软件一直处于可使用状态。</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14</a:t>
            </a:fld>
            <a:endParaRPr lang="zh-CN" altLang="en-US"/>
          </a:p>
        </p:txBody>
      </p:sp>
    </p:spTree>
    <p:extLst>
      <p:ext uri="{BB962C8B-B14F-4D97-AF65-F5344CB8AC3E}">
        <p14:creationId xmlns:p14="http://schemas.microsoft.com/office/powerpoint/2010/main" val="3699308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通过频繁迭代能与客户形成早期的良好合作，及时反馈提高产品质量。敏捷小组关注完成和交付具有用户价值的功能，而不是孤立的任务。</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15</a:t>
            </a:fld>
            <a:endParaRPr lang="zh-CN" altLang="en-US"/>
          </a:p>
        </p:txBody>
      </p:sp>
    </p:spTree>
    <p:extLst>
      <p:ext uri="{BB962C8B-B14F-4D97-AF65-F5344CB8AC3E}">
        <p14:creationId xmlns:p14="http://schemas.microsoft.com/office/powerpoint/2010/main" val="3527392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以前我们都用需求规格说明书或者用例来编写详细的需求，敏捷使用用户故事来罗列需求。用户故事是一种表示需求的轻量级技术，它没有固定的形式和强制性的语法。</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使用基于用户故事的需求分析方法时，仍可能需要原型和编写文档，只是工作重点更多的转移到了口头交流。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16</a:t>
            </a:fld>
            <a:endParaRPr lang="zh-CN" altLang="en-US"/>
          </a:p>
        </p:txBody>
      </p:sp>
    </p:spTree>
    <p:extLst>
      <p:ext uri="{BB962C8B-B14F-4D97-AF65-F5344CB8AC3E}">
        <p14:creationId xmlns:p14="http://schemas.microsoft.com/office/powerpoint/2010/main" val="2866648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17</a:t>
            </a:fld>
            <a:endParaRPr lang="zh-CN" altLang="en-US"/>
          </a:p>
        </p:txBody>
      </p:sp>
    </p:spTree>
    <p:extLst>
      <p:ext uri="{BB962C8B-B14F-4D97-AF65-F5344CB8AC3E}">
        <p14:creationId xmlns:p14="http://schemas.microsoft.com/office/powerpoint/2010/main" val="306815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18</a:t>
            </a:fld>
            <a:endParaRPr lang="zh-CN" altLang="en-US"/>
          </a:p>
        </p:txBody>
      </p:sp>
    </p:spTree>
    <p:extLst>
      <p:ext uri="{BB962C8B-B14F-4D97-AF65-F5344CB8AC3E}">
        <p14:creationId xmlns:p14="http://schemas.microsoft.com/office/powerpoint/2010/main" val="242448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迭代是受实践框限制的，意味着即使放弃一些功能也必须按时结束迭代。只要我们可以保证交付的软件可以很好的工作，那么交付时间越短，我们和客户协作就越紧密，对产品质量就更有益。</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19</a:t>
            </a:fld>
            <a:endParaRPr lang="zh-CN" altLang="en-US"/>
          </a:p>
        </p:txBody>
      </p:sp>
    </p:spTree>
    <p:extLst>
      <p:ext uri="{BB962C8B-B14F-4D97-AF65-F5344CB8AC3E}">
        <p14:creationId xmlns:p14="http://schemas.microsoft.com/office/powerpoint/2010/main" val="2634762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为什么要学软件工程尼？在保证软件质量的同时了提高效率和生产率，那什么是效率，什么是生产率尼？</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虽然我们多次迭代，但并不是每次迭代的结果都需要交付给用户，敏捷开发的目标是让他们可以交付。这意味着开发小组在每次迭代中都会增加一些功能，增加的每个功能都是经过编码、测试，达到了可发布的质量标准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20</a:t>
            </a:fld>
            <a:endParaRPr lang="zh-CN" altLang="en-US"/>
          </a:p>
        </p:txBody>
      </p:sp>
    </p:spTree>
    <p:extLst>
      <p:ext uri="{BB962C8B-B14F-4D97-AF65-F5344CB8AC3E}">
        <p14:creationId xmlns:p14="http://schemas.microsoft.com/office/powerpoint/2010/main" val="3194920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没有先期的需求阶段，然后是分析阶段，架构设计阶段，编码测试阶段等，在项目真正开始后，每次迭代中都会同时进行所有的上述阶段工作。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21</a:t>
            </a:fld>
            <a:endParaRPr lang="zh-CN" altLang="en-US"/>
          </a:p>
        </p:txBody>
      </p:sp>
    </p:spTree>
    <p:extLst>
      <p:ext uri="{BB962C8B-B14F-4D97-AF65-F5344CB8AC3E}">
        <p14:creationId xmlns:p14="http://schemas.microsoft.com/office/powerpoint/2010/main" val="2021888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22</a:t>
            </a:fld>
            <a:endParaRPr lang="zh-CN" altLang="en-US"/>
          </a:p>
        </p:txBody>
      </p:sp>
    </p:spTree>
    <p:extLst>
      <p:ext uri="{BB962C8B-B14F-4D97-AF65-F5344CB8AC3E}">
        <p14:creationId xmlns:p14="http://schemas.microsoft.com/office/powerpoint/2010/main" val="179359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业务和技术是引起不确定的二个主要方面，人是第三个方面。而业务和技术又必须由人来执行，所以能够激励人来解决这些问题是解决不确定性的关键。</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23</a:t>
            </a:fld>
            <a:endParaRPr lang="zh-CN" altLang="en-US"/>
          </a:p>
        </p:txBody>
      </p:sp>
    </p:spTree>
    <p:extLst>
      <p:ext uri="{BB962C8B-B14F-4D97-AF65-F5344CB8AC3E}">
        <p14:creationId xmlns:p14="http://schemas.microsoft.com/office/powerpoint/2010/main" val="1794026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只要个人的目标和团队的目标一致，我们就需要</a:t>
            </a:r>
            <a:r>
              <a:rPr lang="zh-CN" altLang="en-US" sz="1200" b="1" i="0" kern="1200" dirty="0">
                <a:solidFill>
                  <a:schemeClr val="tx1"/>
                </a:solidFill>
                <a:effectLst/>
                <a:latin typeface="+mn-lt"/>
                <a:ea typeface="+mn-ea"/>
                <a:cs typeface="+mn-cs"/>
              </a:rPr>
              <a:t>鼓舞起每个人的积极性，以个人为中心构建项目，提供所需的环境、支持与信任。</a:t>
            </a:r>
            <a:r>
              <a:rPr lang="zh-CN" altLang="en-US" sz="1200" b="0" i="0" kern="1200" dirty="0">
                <a:solidFill>
                  <a:schemeClr val="tx1"/>
                </a:solidFill>
                <a:effectLst/>
                <a:latin typeface="+mn-lt"/>
                <a:ea typeface="+mn-ea"/>
                <a:cs typeface="+mn-cs"/>
              </a:rPr>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24</a:t>
            </a:fld>
            <a:endParaRPr lang="zh-CN" altLang="en-US"/>
          </a:p>
        </p:txBody>
      </p:sp>
    </p:spTree>
    <p:extLst>
      <p:ext uri="{BB962C8B-B14F-4D97-AF65-F5344CB8AC3E}">
        <p14:creationId xmlns:p14="http://schemas.microsoft.com/office/powerpoint/2010/main" val="2903670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25</a:t>
            </a:fld>
            <a:endParaRPr lang="zh-CN" altLang="en-US"/>
          </a:p>
        </p:txBody>
      </p:sp>
    </p:spTree>
    <p:extLst>
      <p:ext uri="{BB962C8B-B14F-4D97-AF65-F5344CB8AC3E}">
        <p14:creationId xmlns:p14="http://schemas.microsoft.com/office/powerpoint/2010/main" val="2650593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一般的工作都比较容易衡量任务进展，比如让你去搬运</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吨的石头，我只要去称一下你已经搬运的石头重量就知道你完成多少了。而对于软件来说，在软件没有编码、测试完成之前，我们都不能因为代码编写了多少行，测试用例跑了多少个就去度量这个功能是否完成了。衡量这个功能是否完成的首要标准就是这个功能可以工作了，对用户来说已经可以应用了。</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26</a:t>
            </a:fld>
            <a:endParaRPr lang="zh-CN" altLang="en-US"/>
          </a:p>
        </p:txBody>
      </p:sp>
    </p:spTree>
    <p:extLst>
      <p:ext uri="{BB962C8B-B14F-4D97-AF65-F5344CB8AC3E}">
        <p14:creationId xmlns:p14="http://schemas.microsoft.com/office/powerpoint/2010/main" val="1714696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过程希望能够可持续的进行开发，开发速度不会随着迭代的任务不同而不同，不欣赏所谓的拼一拼也能完成的态度，开发工作不应该是突击行为。我们不能指望说突击这个项目后就可以轻松了，因为完成一个项目后会接踵而来下一个项目，而只要还是拼拼的态度，下一个项目依旧会让你的组员再次突击。这时不知道有人会不会说，那我们就一直加班，也是“持续的开发速度”啊，这时可要注意了，持续加班智慧导致人疲劳、厌倦，保持长期恒定的速度也只是一种理想而已。</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27</a:t>
            </a:fld>
            <a:endParaRPr lang="zh-CN" altLang="en-US"/>
          </a:p>
        </p:txBody>
      </p:sp>
    </p:spTree>
    <p:extLst>
      <p:ext uri="{BB962C8B-B14F-4D97-AF65-F5344CB8AC3E}">
        <p14:creationId xmlns:p14="http://schemas.microsoft.com/office/powerpoint/2010/main" val="1998762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敏捷过程，技术实践可以加强产品敏捷能力，很多原则、模式和实践也可以增强敏捷开发能力。</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28</a:t>
            </a:fld>
            <a:endParaRPr lang="zh-CN" altLang="en-US"/>
          </a:p>
        </p:txBody>
      </p:sp>
    </p:spTree>
    <p:extLst>
      <p:ext uri="{BB962C8B-B14F-4D97-AF65-F5344CB8AC3E}">
        <p14:creationId xmlns:p14="http://schemas.microsoft.com/office/powerpoint/2010/main" val="2447214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我们不可能预期后面需求会如何变化，所以不可能一开始就构建一个完美的架构来适应以后的所有变化。</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29</a:t>
            </a:fld>
            <a:endParaRPr lang="zh-CN" altLang="en-US"/>
          </a:p>
        </p:txBody>
      </p:sp>
    </p:spTree>
    <p:extLst>
      <p:ext uri="{BB962C8B-B14F-4D97-AF65-F5344CB8AC3E}">
        <p14:creationId xmlns:p14="http://schemas.microsoft.com/office/powerpoint/2010/main" val="1457701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效率很明显，就是软件开发过程中的开发速度；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生产率是需求方最关心的问题，能够给他们带来便利，提高需求方生产力。</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a:t>
            </a:fld>
            <a:endParaRPr lang="zh-CN" altLang="en-US"/>
          </a:p>
        </p:txBody>
      </p:sp>
    </p:spTree>
    <p:extLst>
      <p:ext uri="{BB962C8B-B14F-4D97-AF65-F5344CB8AC3E}">
        <p14:creationId xmlns:p14="http://schemas.microsoft.com/office/powerpoint/2010/main" val="387257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敏捷团队不会去构建明天的软件，而把注意力放在如何通过最简单的方法完成现在需要解决的问题。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30</a:t>
            </a:fld>
            <a:endParaRPr lang="zh-CN" altLang="en-US"/>
          </a:p>
        </p:txBody>
      </p:sp>
    </p:spTree>
    <p:extLst>
      <p:ext uri="{BB962C8B-B14F-4D97-AF65-F5344CB8AC3E}">
        <p14:creationId xmlns:p14="http://schemas.microsoft.com/office/powerpoint/2010/main" val="1751665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31</a:t>
            </a:fld>
            <a:endParaRPr lang="zh-CN" altLang="en-US"/>
          </a:p>
        </p:txBody>
      </p:sp>
    </p:spTree>
    <p:extLst>
      <p:ext uri="{BB962C8B-B14F-4D97-AF65-F5344CB8AC3E}">
        <p14:creationId xmlns:p14="http://schemas.microsoft.com/office/powerpoint/2010/main" val="2145044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32</a:t>
            </a:fld>
            <a:endParaRPr lang="zh-CN" altLang="en-US"/>
          </a:p>
        </p:txBody>
      </p:sp>
    </p:spTree>
    <p:extLst>
      <p:ext uri="{BB962C8B-B14F-4D97-AF65-F5344CB8AC3E}">
        <p14:creationId xmlns:p14="http://schemas.microsoft.com/office/powerpoint/2010/main" val="2915742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在自我管理的团队，管理者不再发号命令，而是让团队自身寻找最佳的工作方式来完成工作。</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团队的形成必须经历几个时期。</a:t>
            </a:r>
            <a:r>
              <a:rPr lang="zh-CN" altLang="en-US" sz="1200" kern="1200" dirty="0">
                <a:solidFill>
                  <a:schemeClr val="tx1"/>
                </a:solidFill>
                <a:effectLst/>
                <a:latin typeface="+mn-lt"/>
                <a:ea typeface="+mn-ea"/>
                <a:cs typeface="+mn-cs"/>
              </a:rPr>
              <a:t>在经历了初期的磨合后，成员才会开始对团队共同的工作理念与文化形成一个基本的认识和理解。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33</a:t>
            </a:fld>
            <a:endParaRPr lang="zh-CN" altLang="en-US"/>
          </a:p>
        </p:txBody>
      </p:sp>
    </p:spTree>
    <p:extLst>
      <p:ext uri="{BB962C8B-B14F-4D97-AF65-F5344CB8AC3E}">
        <p14:creationId xmlns:p14="http://schemas.microsoft.com/office/powerpoint/2010/main" val="4165681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34</a:t>
            </a:fld>
            <a:endParaRPr lang="zh-CN" altLang="en-US"/>
          </a:p>
        </p:txBody>
      </p:sp>
    </p:spTree>
    <p:extLst>
      <p:ext uri="{BB962C8B-B14F-4D97-AF65-F5344CB8AC3E}">
        <p14:creationId xmlns:p14="http://schemas.microsoft.com/office/powerpoint/2010/main" val="3139010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每隔一定时间</a:t>
            </a:r>
            <a:r>
              <a:rPr lang="zh-CN" altLang="en-US" sz="1200" kern="1200" dirty="0">
                <a:solidFill>
                  <a:schemeClr val="tx1"/>
                </a:solidFill>
                <a:effectLst/>
                <a:latin typeface="+mn-lt"/>
                <a:ea typeface="+mn-ea"/>
                <a:cs typeface="+mn-cs"/>
              </a:rPr>
              <a:t>，团队会在如何才能更有效地工作方面进行</a:t>
            </a:r>
            <a:r>
              <a:rPr lang="zh-CN" altLang="en-US" sz="1200" b="1" kern="1200" dirty="0">
                <a:solidFill>
                  <a:schemeClr val="tx1"/>
                </a:solidFill>
                <a:effectLst/>
                <a:latin typeface="+mn-lt"/>
                <a:ea typeface="+mn-ea"/>
                <a:cs typeface="+mn-cs"/>
              </a:rPr>
              <a:t>反省</a:t>
            </a:r>
            <a:r>
              <a:rPr lang="zh-CN" altLang="en-US" sz="1200" kern="1200" dirty="0">
                <a:solidFill>
                  <a:schemeClr val="tx1"/>
                </a:solidFill>
                <a:effectLst/>
                <a:latin typeface="+mn-lt"/>
                <a:ea typeface="+mn-ea"/>
                <a:cs typeface="+mn-cs"/>
              </a:rPr>
              <a:t>，然后相应地对自己的行为进行</a:t>
            </a:r>
            <a:r>
              <a:rPr lang="zh-CN" altLang="en-US" sz="1200" b="1" kern="1200" dirty="0">
                <a:solidFill>
                  <a:schemeClr val="tx1"/>
                </a:solidFill>
                <a:effectLst/>
                <a:latin typeface="+mn-lt"/>
                <a:ea typeface="+mn-ea"/>
                <a:cs typeface="+mn-cs"/>
              </a:rPr>
              <a:t>调整</a:t>
            </a:r>
            <a:r>
              <a:rPr lang="zh-CN" altLang="en-US" sz="1200" kern="1200" dirty="0">
                <a:solidFill>
                  <a:schemeClr val="tx1"/>
                </a:solidFill>
                <a:effectLst/>
                <a:latin typeface="+mn-lt"/>
                <a:ea typeface="+mn-ea"/>
                <a:cs typeface="+mn-cs"/>
              </a:rPr>
              <a:t>。</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35</a:t>
            </a:fld>
            <a:endParaRPr lang="zh-CN" altLang="en-US"/>
          </a:p>
        </p:txBody>
      </p:sp>
    </p:spTree>
    <p:extLst>
      <p:ext uri="{BB962C8B-B14F-4D97-AF65-F5344CB8AC3E}">
        <p14:creationId xmlns:p14="http://schemas.microsoft.com/office/powerpoint/2010/main" val="3895343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由于很多不确定性因素会导致计划失效，比如项目成员增减、技术应用效果、用户需求的改变、竞争者对我们的影响等都会让我们作出不同的反应。　敏捷是基于经验性的方式，对以上这些变化，小组通过不断的反省调整来保持团队的敏捷性。</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36</a:t>
            </a:fld>
            <a:endParaRPr lang="zh-CN" altLang="en-US"/>
          </a:p>
        </p:txBody>
      </p:sp>
    </p:spTree>
    <p:extLst>
      <p:ext uri="{BB962C8B-B14F-4D97-AF65-F5344CB8AC3E}">
        <p14:creationId xmlns:p14="http://schemas.microsoft.com/office/powerpoint/2010/main" val="2118415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找到需要做的事</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37</a:t>
            </a:fld>
            <a:endParaRPr lang="zh-CN" altLang="en-US"/>
          </a:p>
        </p:txBody>
      </p:sp>
    </p:spTree>
    <p:extLst>
      <p:ext uri="{BB962C8B-B14F-4D97-AF65-F5344CB8AC3E}">
        <p14:creationId xmlns:p14="http://schemas.microsoft.com/office/powerpoint/2010/main" val="573838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产品实现划分几个相互联系的冲刺，任务进一步细化，分解为以小时为单位。团队成员能主导任务的估计和分配，他们的主动性得到较大的发挥</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38</a:t>
            </a:fld>
            <a:endParaRPr lang="zh-CN" altLang="en-US"/>
          </a:p>
        </p:txBody>
      </p:sp>
    </p:spTree>
    <p:extLst>
      <p:ext uri="{BB962C8B-B14F-4D97-AF65-F5344CB8AC3E}">
        <p14:creationId xmlns:p14="http://schemas.microsoft.com/office/powerpoint/2010/main" val="1627721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在冲刺阶段，外部人士不能直接打扰团队成员，这一措施较好的平衡交流和集中注意力的矛盾。有任何需求的改动待冲刺结束后讨论。</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39</a:t>
            </a:fld>
            <a:endParaRPr lang="zh-CN" altLang="en-US"/>
          </a:p>
        </p:txBody>
      </p:sp>
    </p:spTree>
    <p:extLst>
      <p:ext uri="{BB962C8B-B14F-4D97-AF65-F5344CB8AC3E}">
        <p14:creationId xmlns:p14="http://schemas.microsoft.com/office/powerpoint/2010/main" val="927432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质量与生产率之间有着内在的联系，高生产率必须以质量合格为前提。如果质量不合格，对供需双方都是坏事情。从短期效益看，追求高质量会延长软件开发时间并且增大费用，似乎降低了生产率。从长期效益看，高质量将保证软件开发的全过程更加规范流畅，大大降低了软件的维护代价，实质上是提高了生产率，同时可获得很好的信誉。质量与生产率之间不存在根本的对立，好的软件工程方法可以同时提高质量与生产率。</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a:t>
            </a:fld>
            <a:endParaRPr lang="zh-CN" altLang="en-US"/>
          </a:p>
        </p:txBody>
      </p:sp>
    </p:spTree>
    <p:extLst>
      <p:ext uri="{BB962C8B-B14F-4D97-AF65-F5344CB8AC3E}">
        <p14:creationId xmlns:p14="http://schemas.microsoft.com/office/powerpoint/2010/main" val="2599163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40</a:t>
            </a:fld>
            <a:endParaRPr lang="zh-CN" altLang="en-US"/>
          </a:p>
        </p:txBody>
      </p:sp>
    </p:spTree>
    <p:extLst>
      <p:ext uri="{BB962C8B-B14F-4D97-AF65-F5344CB8AC3E}">
        <p14:creationId xmlns:p14="http://schemas.microsoft.com/office/powerpoint/2010/main" val="3763070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41</a:t>
            </a:fld>
            <a:endParaRPr lang="zh-CN" altLang="en-US"/>
          </a:p>
        </p:txBody>
      </p:sp>
    </p:spTree>
    <p:extLst>
      <p:ext uri="{BB962C8B-B14F-4D97-AF65-F5344CB8AC3E}">
        <p14:creationId xmlns:p14="http://schemas.microsoft.com/office/powerpoint/2010/main" val="1146688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42</a:t>
            </a:fld>
            <a:endParaRPr lang="zh-CN" altLang="en-US"/>
          </a:p>
        </p:txBody>
      </p:sp>
    </p:spTree>
    <p:extLst>
      <p:ext uri="{BB962C8B-B14F-4D97-AF65-F5344CB8AC3E}">
        <p14:creationId xmlns:p14="http://schemas.microsoft.com/office/powerpoint/2010/main" val="217352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43</a:t>
            </a:fld>
            <a:endParaRPr lang="zh-CN" altLang="en-US"/>
          </a:p>
        </p:txBody>
      </p:sp>
    </p:spTree>
    <p:extLst>
      <p:ext uri="{BB962C8B-B14F-4D97-AF65-F5344CB8AC3E}">
        <p14:creationId xmlns:p14="http://schemas.microsoft.com/office/powerpoint/2010/main" val="860304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44</a:t>
            </a:fld>
            <a:endParaRPr lang="zh-CN" altLang="en-US"/>
          </a:p>
        </p:txBody>
      </p:sp>
    </p:spTree>
    <p:extLst>
      <p:ext uri="{BB962C8B-B14F-4D97-AF65-F5344CB8AC3E}">
        <p14:creationId xmlns:p14="http://schemas.microsoft.com/office/powerpoint/2010/main" val="2376190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45</a:t>
            </a:fld>
            <a:endParaRPr lang="zh-CN" altLang="en-US"/>
          </a:p>
        </p:txBody>
      </p:sp>
    </p:spTree>
    <p:extLst>
      <p:ext uri="{BB962C8B-B14F-4D97-AF65-F5344CB8AC3E}">
        <p14:creationId xmlns:p14="http://schemas.microsoft.com/office/powerpoint/2010/main" val="1302600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46</a:t>
            </a:fld>
            <a:endParaRPr lang="zh-CN" altLang="en-US"/>
          </a:p>
        </p:txBody>
      </p:sp>
    </p:spTree>
    <p:extLst>
      <p:ext uri="{BB962C8B-B14F-4D97-AF65-F5344CB8AC3E}">
        <p14:creationId xmlns:p14="http://schemas.microsoft.com/office/powerpoint/2010/main" val="3293730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47</a:t>
            </a:fld>
            <a:endParaRPr lang="zh-CN" altLang="en-US"/>
          </a:p>
        </p:txBody>
      </p:sp>
    </p:spTree>
    <p:extLst>
      <p:ext uri="{BB962C8B-B14F-4D97-AF65-F5344CB8AC3E}">
        <p14:creationId xmlns:p14="http://schemas.microsoft.com/office/powerpoint/2010/main" val="2827674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48</a:t>
            </a:fld>
            <a:endParaRPr lang="zh-CN" altLang="en-US"/>
          </a:p>
        </p:txBody>
      </p:sp>
    </p:spTree>
    <p:extLst>
      <p:ext uri="{BB962C8B-B14F-4D97-AF65-F5344CB8AC3E}">
        <p14:creationId xmlns:p14="http://schemas.microsoft.com/office/powerpoint/2010/main" val="2419665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49</a:t>
            </a:fld>
            <a:endParaRPr lang="zh-CN" altLang="en-US"/>
          </a:p>
        </p:txBody>
      </p:sp>
    </p:spTree>
    <p:extLst>
      <p:ext uri="{BB962C8B-B14F-4D97-AF65-F5344CB8AC3E}">
        <p14:creationId xmlns:p14="http://schemas.microsoft.com/office/powerpoint/2010/main" val="3948839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质量 与</a:t>
            </a:r>
            <a:r>
              <a:rPr lang="zh-CN" altLang="en-US" sz="1200" b="0" i="0" kern="1200" dirty="0">
                <a:solidFill>
                  <a:schemeClr val="tx1"/>
                </a:solidFill>
                <a:effectLst/>
                <a:latin typeface="+mn-lt"/>
                <a:ea typeface="+mn-ea"/>
                <a:cs typeface="+mn-cs"/>
              </a:rPr>
              <a:t>生产率之间不存在根本的对立，好的软件工程方法可以同时提高质量与生产率。而我要讲的就是</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a:t>
            </a:fld>
            <a:endParaRPr lang="zh-CN" altLang="en-US"/>
          </a:p>
        </p:txBody>
      </p:sp>
    </p:spTree>
    <p:extLst>
      <p:ext uri="{BB962C8B-B14F-4D97-AF65-F5344CB8AC3E}">
        <p14:creationId xmlns:p14="http://schemas.microsoft.com/office/powerpoint/2010/main" val="960828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对于敏捷流程的问题及其如何处理，我们以一个例子来做说明</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50</a:t>
            </a:fld>
            <a:endParaRPr lang="zh-CN" altLang="en-US"/>
          </a:p>
        </p:txBody>
      </p:sp>
    </p:spTree>
    <p:extLst>
      <p:ext uri="{BB962C8B-B14F-4D97-AF65-F5344CB8AC3E}">
        <p14:creationId xmlns:p14="http://schemas.microsoft.com/office/powerpoint/2010/main" val="2379820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简单来说，把问题抽象为实现一头牛牛肉价值的最大化。如何分解的问题。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51</a:t>
            </a:fld>
            <a:endParaRPr lang="zh-CN" altLang="en-US"/>
          </a:p>
        </p:txBody>
      </p:sp>
    </p:spTree>
    <p:extLst>
      <p:ext uri="{BB962C8B-B14F-4D97-AF65-F5344CB8AC3E}">
        <p14:creationId xmlns:p14="http://schemas.microsoft.com/office/powerpoint/2010/main" val="4071185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简单来说，把问题抽象为实现一头牛牛肉价值的最大化。如何分解的问题。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52</a:t>
            </a:fld>
            <a:endParaRPr lang="zh-CN" altLang="en-US"/>
          </a:p>
        </p:txBody>
      </p:sp>
    </p:spTree>
    <p:extLst>
      <p:ext uri="{BB962C8B-B14F-4D97-AF65-F5344CB8AC3E}">
        <p14:creationId xmlns:p14="http://schemas.microsoft.com/office/powerpoint/2010/main" val="348554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如何分解使牛肉价值最大化，像这么划分可以把肉分解送到不同地点，产品价值化。问题也是一样，分解之后能够针对团队内不同人的能力，进行任务分工，最大化利用团队人员价值。</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53</a:t>
            </a:fld>
            <a:endParaRPr lang="zh-CN" altLang="en-US"/>
          </a:p>
        </p:txBody>
      </p:sp>
    </p:spTree>
    <p:extLst>
      <p:ext uri="{BB962C8B-B14F-4D97-AF65-F5344CB8AC3E}">
        <p14:creationId xmlns:p14="http://schemas.microsoft.com/office/powerpoint/2010/main" val="2602907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任务是分解了，但如果团队成员对某个人物不感兴趣，都不认领这个任务，怎么办？</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54</a:t>
            </a:fld>
            <a:endParaRPr lang="zh-CN" altLang="en-US"/>
          </a:p>
        </p:txBody>
      </p:sp>
    </p:spTree>
    <p:extLst>
      <p:ext uri="{BB962C8B-B14F-4D97-AF65-F5344CB8AC3E}">
        <p14:creationId xmlns:p14="http://schemas.microsoft.com/office/powerpoint/2010/main" val="740341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有些成员认领任务很多，有些成员认领任务很少，忙闲不均怎么办？</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55</a:t>
            </a:fld>
            <a:endParaRPr lang="zh-CN" altLang="en-US"/>
          </a:p>
        </p:txBody>
      </p:sp>
    </p:spTree>
    <p:extLst>
      <p:ext uri="{BB962C8B-B14F-4D97-AF65-F5344CB8AC3E}">
        <p14:creationId xmlns:p14="http://schemas.microsoft.com/office/powerpoint/2010/main" val="2579679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明确任务完成到底意味着什么？每个人任务必须明确定义，必须说明任务状态，做好之后交给谁？而不是我今天做了什么，昨天做了什么，或者什么什么有问题，我今天继续改继续写？</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56</a:t>
            </a:fld>
            <a:endParaRPr lang="zh-CN" altLang="en-US"/>
          </a:p>
        </p:txBody>
      </p:sp>
    </p:spTree>
    <p:extLst>
      <p:ext uri="{BB962C8B-B14F-4D97-AF65-F5344CB8AC3E}">
        <p14:creationId xmlns:p14="http://schemas.microsoft.com/office/powerpoint/2010/main" val="2535827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举个不恰当的例子，如图古惑仔电影中，</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57</a:t>
            </a:fld>
            <a:endParaRPr lang="zh-CN" altLang="en-US"/>
          </a:p>
        </p:txBody>
      </p:sp>
    </p:spTree>
    <p:extLst>
      <p:ext uri="{BB962C8B-B14F-4D97-AF65-F5344CB8AC3E}">
        <p14:creationId xmlns:p14="http://schemas.microsoft.com/office/powerpoint/2010/main" val="4237879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黑帮最坏的老大不解决，只对付小兵，是永远解决不了问题的。</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58</a:t>
            </a:fld>
            <a:endParaRPr lang="zh-CN" altLang="en-US"/>
          </a:p>
        </p:txBody>
      </p:sp>
    </p:spTree>
    <p:extLst>
      <p:ext uri="{BB962C8B-B14F-4D97-AF65-F5344CB8AC3E}">
        <p14:creationId xmlns:p14="http://schemas.microsoft.com/office/powerpoint/2010/main" val="9256733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又如，在抓贪官，已经抓了很多个部门腐败分子，最关键的是很剩多少没抓，这个问题不说明，抓多少都不解决问题。就像铁齿铜牙纪晓岚，和珅是最大的头目，他不被消灭 电视不会结束。</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59</a:t>
            </a:fld>
            <a:endParaRPr lang="zh-CN" altLang="en-US"/>
          </a:p>
        </p:txBody>
      </p:sp>
    </p:spTree>
    <p:extLst>
      <p:ext uri="{BB962C8B-B14F-4D97-AF65-F5344CB8AC3E}">
        <p14:creationId xmlns:p14="http://schemas.microsoft.com/office/powerpoint/2010/main" val="332349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团队之间如何配合来提高效率，提高生产率，重点在团队如何敏捷开发为用户提供可用的软件。</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a:t>
            </a:fld>
            <a:endParaRPr lang="zh-CN" altLang="en-US"/>
          </a:p>
        </p:txBody>
      </p:sp>
    </p:spTree>
    <p:extLst>
      <p:ext uri="{BB962C8B-B14F-4D97-AF65-F5344CB8AC3E}">
        <p14:creationId xmlns:p14="http://schemas.microsoft.com/office/powerpoint/2010/main" val="233539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燃尽图（</a:t>
            </a:r>
            <a:r>
              <a:rPr lang="en-US" altLang="zh-CN" sz="1200" b="0" i="0" kern="1200" dirty="0">
                <a:solidFill>
                  <a:schemeClr val="tx1"/>
                </a:solidFill>
                <a:effectLst/>
                <a:latin typeface="+mn-lt"/>
                <a:ea typeface="+mn-ea"/>
                <a:cs typeface="+mn-cs"/>
              </a:rPr>
              <a:t>burn down chart</a:t>
            </a:r>
            <a:r>
              <a:rPr lang="zh-CN" altLang="en-US" sz="1200" b="0" i="0" kern="1200" dirty="0">
                <a:solidFill>
                  <a:schemeClr val="tx1"/>
                </a:solidFill>
                <a:effectLst/>
                <a:latin typeface="+mn-lt"/>
                <a:ea typeface="+mn-ea"/>
                <a:cs typeface="+mn-cs"/>
              </a:rPr>
              <a:t>）是在项目完成之前，对需要完成的工作的一种可视化表示。燃尽图有一个</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轴（工作）和</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轴（时间）。理想情况下，该图表是一个向下的曲线，随着剩余工作的完成，“烧尽”至零。</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60</a:t>
            </a:fld>
            <a:endParaRPr lang="zh-CN" altLang="en-US"/>
          </a:p>
        </p:txBody>
      </p:sp>
    </p:spTree>
    <p:extLst>
      <p:ext uri="{BB962C8B-B14F-4D97-AF65-F5344CB8AC3E}">
        <p14:creationId xmlns:p14="http://schemas.microsoft.com/office/powerpoint/2010/main" val="2751872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红线表示速度，蓝线表示实际完成的工作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61</a:t>
            </a:fld>
            <a:endParaRPr lang="zh-CN" altLang="en-US"/>
          </a:p>
        </p:txBody>
      </p:sp>
    </p:spTree>
    <p:extLst>
      <p:ext uri="{BB962C8B-B14F-4D97-AF65-F5344CB8AC3E}">
        <p14:creationId xmlns:p14="http://schemas.microsoft.com/office/powerpoint/2010/main" val="3033525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很明显没有，团队中一个很重要的角色，测试人员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62</a:t>
            </a:fld>
            <a:endParaRPr lang="zh-CN" altLang="en-US"/>
          </a:p>
        </p:txBody>
      </p:sp>
    </p:spTree>
    <p:extLst>
      <p:ext uri="{BB962C8B-B14F-4D97-AF65-F5344CB8AC3E}">
        <p14:creationId xmlns:p14="http://schemas.microsoft.com/office/powerpoint/2010/main" val="3318904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测试人员的工作，测试人员在一个冲刺过程中如何工作尼？测试人员可担负产品负责人的不分责任，同时掌握验收测试流程，对产品的最终质量负责。</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但是在中国，这一环节最为薄弱。</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63</a:t>
            </a:fld>
            <a:endParaRPr lang="zh-CN" altLang="en-US"/>
          </a:p>
        </p:txBody>
      </p:sp>
    </p:spTree>
    <p:extLst>
      <p:ext uri="{BB962C8B-B14F-4D97-AF65-F5344CB8AC3E}">
        <p14:creationId xmlns:p14="http://schemas.microsoft.com/office/powerpoint/2010/main" val="1670232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64</a:t>
            </a:fld>
            <a:endParaRPr lang="zh-CN" altLang="en-US"/>
          </a:p>
        </p:txBody>
      </p:sp>
    </p:spTree>
    <p:extLst>
      <p:ext uri="{BB962C8B-B14F-4D97-AF65-F5344CB8AC3E}">
        <p14:creationId xmlns:p14="http://schemas.microsoft.com/office/powerpoint/2010/main" val="32731132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开发团队需要深入了解客户需求并进行相应调整。领导者可以通过授权开发团队去掌握并衡量端到端客户体验，公司才可能创新。例子，海教园的房子，没有针对客户需求，都在维权。</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65</a:t>
            </a:fld>
            <a:endParaRPr lang="zh-CN" altLang="en-US"/>
          </a:p>
        </p:txBody>
      </p:sp>
    </p:spTree>
    <p:extLst>
      <p:ext uri="{BB962C8B-B14F-4D97-AF65-F5344CB8AC3E}">
        <p14:creationId xmlns:p14="http://schemas.microsoft.com/office/powerpoint/2010/main" val="42680362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而针对软工这门课，我们考虑的是如何针对对课程的学习，能够深入了解软件工程的思想，为以后从事软件按开发工作打下基础。</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66</a:t>
            </a:fld>
            <a:endParaRPr lang="zh-CN" altLang="en-US"/>
          </a:p>
        </p:txBody>
      </p:sp>
    </p:spTree>
    <p:extLst>
      <p:ext uri="{BB962C8B-B14F-4D97-AF65-F5344CB8AC3E}">
        <p14:creationId xmlns:p14="http://schemas.microsoft.com/office/powerpoint/2010/main" val="36524446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成员无需担心报复和尴尬；并且避免群体思考。</a:t>
            </a:r>
            <a:r>
              <a:rPr lang="zh-CN" altLang="en-US" dirty="0" smtClean="0"/>
              <a:t>可以采取的措施：给职员一定的安全空间，使职员之间不会产生摩擦；</a:t>
            </a:r>
            <a:r>
              <a:rPr lang="en-US" altLang="zh-CN" dirty="0" smtClean="0"/>
              <a:t>CIO</a:t>
            </a:r>
            <a:r>
              <a:rPr lang="zh-CN" altLang="en-US" dirty="0" smtClean="0"/>
              <a:t>应在数据整合上投资，让员工可以自由访问正确的数据，然后让职员根据自己的需求策划。</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67</a:t>
            </a:fld>
            <a:endParaRPr lang="zh-CN" altLang="en-US"/>
          </a:p>
        </p:txBody>
      </p:sp>
    </p:spTree>
    <p:extLst>
      <p:ext uri="{BB962C8B-B14F-4D97-AF65-F5344CB8AC3E}">
        <p14:creationId xmlns:p14="http://schemas.microsoft.com/office/powerpoint/2010/main" val="12583558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针对本门课程，为了团队之间能够合作愉快，能够顺利完成本课程，团队在任务分工时，采取认领模式，根据每个人的不同特点，领取自己认为最擅长的工作，比如张玉麟，对具有快速阅读文献的能力，针对</a:t>
            </a:r>
            <a:r>
              <a:rPr lang="en-US" altLang="zh-CN" baseline="0" dirty="0" err="1" smtClean="0"/>
              <a:t>sketch2code</a:t>
            </a:r>
            <a:r>
              <a:rPr lang="zh-CN" altLang="en-US" baseline="0" dirty="0" smtClean="0"/>
              <a:t>基本原理有其来研究，而王萌针对团队领导、团队间合作及任务分解上</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这么做的好处是能够为团队营造一个安全的区域，避免团队内部产生矛盾。</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68</a:t>
            </a:fld>
            <a:endParaRPr lang="zh-CN" altLang="en-US"/>
          </a:p>
        </p:txBody>
      </p:sp>
    </p:spTree>
    <p:extLst>
      <p:ext uri="{BB962C8B-B14F-4D97-AF65-F5344CB8AC3E}">
        <p14:creationId xmlns:p14="http://schemas.microsoft.com/office/powerpoint/2010/main" val="24108300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团队在任务分工后，根据自己在网络资源上查阅资料。以及对内容理解上有了新的认识，可以根据自己当前的认识对任务的内容，在不影响与团队成员配合的情况下，进行创新。</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69</a:t>
            </a:fld>
            <a:endParaRPr lang="zh-CN" altLang="en-US"/>
          </a:p>
        </p:txBody>
      </p:sp>
    </p:spTree>
    <p:extLst>
      <p:ext uri="{BB962C8B-B14F-4D97-AF65-F5344CB8AC3E}">
        <p14:creationId xmlns:p14="http://schemas.microsoft.com/office/powerpoint/2010/main" val="240106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做</a:t>
            </a:r>
            <a:r>
              <a:rPr lang="zh-CN" altLang="en-US" smtClean="0"/>
              <a:t>过  实际</a:t>
            </a:r>
            <a:r>
              <a:rPr lang="zh-CN" altLang="en-US" dirty="0"/>
              <a:t>开发软件的同学都知道，用户的需求会经常变化，当然我们会很烦这点，但我们也没办法，顾客就是上帝吗。那这种情况我们如何做尼？这也就是第六章的所要解决的问题。</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a:t>
            </a:fld>
            <a:endParaRPr lang="zh-CN" altLang="en-US"/>
          </a:p>
        </p:txBody>
      </p:sp>
    </p:spTree>
    <p:extLst>
      <p:ext uri="{BB962C8B-B14F-4D97-AF65-F5344CB8AC3E}">
        <p14:creationId xmlns:p14="http://schemas.microsoft.com/office/powerpoint/2010/main" val="1668503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baseline="0" smtClean="0"/>
              <a:t>我们所作的就是在团队成员有了新的工作进度时，都会进行组内讨论，避免团队根据当前对任务理解产生偏差，影响团队完成工作进度。</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70</a:t>
            </a:fld>
            <a:endParaRPr lang="zh-CN" altLang="en-US"/>
          </a:p>
        </p:txBody>
      </p:sp>
    </p:spTree>
    <p:extLst>
      <p:ext uri="{BB962C8B-B14F-4D97-AF65-F5344CB8AC3E}">
        <p14:creationId xmlns:p14="http://schemas.microsoft.com/office/powerpoint/2010/main" val="9000282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sz="2800" dirty="0" smtClean="0"/>
              <a:t>持续交付是一系列的开发实践方法，用来确保让代码能够快速、安全的部署到产品环境中，它通过将每一次改动都提交到一个模拟产品环境中，使用严格 的自动化测试，确保业务应用和服务能符合预期</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71</a:t>
            </a:fld>
            <a:endParaRPr lang="zh-CN" altLang="en-US"/>
          </a:p>
        </p:txBody>
      </p:sp>
    </p:spTree>
    <p:extLst>
      <p:ext uri="{BB962C8B-B14F-4D97-AF65-F5344CB8AC3E}">
        <p14:creationId xmlns:p14="http://schemas.microsoft.com/office/powerpoint/2010/main" val="1463489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那什么是敏捷软件开发？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endParaRPr lang="en-US" altLang="zh-CN" sz="1200" b="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详细讲解在第六章，也是重点，团队如何敏捷开发为用户提供可用的软件。</a:t>
            </a:r>
            <a:endParaRPr lang="en-US" altLang="zh-CN" sz="1200" b="0" i="0" kern="1200" dirty="0">
              <a:solidFill>
                <a:schemeClr val="tx1"/>
              </a:solidFill>
              <a:effectLst/>
              <a:latin typeface="+mn-lt"/>
              <a:ea typeface="+mn-ea"/>
              <a:cs typeface="+mn-cs"/>
            </a:endParaRPr>
          </a:p>
          <a:p>
            <a:pPr latinLnBrk="1"/>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8</a:t>
            </a:fld>
            <a:endParaRPr lang="zh-CN" altLang="en-US"/>
          </a:p>
        </p:txBody>
      </p:sp>
    </p:spTree>
    <p:extLst>
      <p:ext uri="{BB962C8B-B14F-4D97-AF65-F5344CB8AC3E}">
        <p14:creationId xmlns:p14="http://schemas.microsoft.com/office/powerpoint/2010/main" val="344446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最后，通过一个实验项目，展示我们小组是如何利用现代软件工程思想，团队间是如何利用第</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章与第</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章知识，相互配合，敏捷开发的。</a:t>
            </a:r>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9</a:t>
            </a:fld>
            <a:endParaRPr lang="zh-CN" altLang="en-US"/>
          </a:p>
        </p:txBody>
      </p:sp>
    </p:spTree>
    <p:extLst>
      <p:ext uri="{BB962C8B-B14F-4D97-AF65-F5344CB8AC3E}">
        <p14:creationId xmlns:p14="http://schemas.microsoft.com/office/powerpoint/2010/main" val="380672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144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67AE7D-B732-454A-8175-464476B8FA2F}" type="datetimeFigureOut">
              <a:rPr lang="zh-CN" altLang="en-US" smtClean="0"/>
              <a:pPr/>
              <a:t>2018/10/21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t="2277" r="1105" b="302"/>
          <a:stretch>
            <a:fillRect/>
          </a:stretch>
        </p:blipFill>
        <p:spPr bwMode="auto">
          <a:xfrm>
            <a:off x="3" y="11116"/>
            <a:ext cx="12192000" cy="6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结束页">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38" name="矩形 237"/>
          <p:cNvSpPr/>
          <p:nvPr/>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463040"/>
            <a:ext cx="10515600" cy="47139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7AE7D-B732-454A-8175-464476B8FA2F}" type="datetimeFigureOut">
              <a:rPr lang="zh-CN" altLang="en-US" smtClean="0"/>
              <a:pPr/>
              <a:t>2018/10/21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3437AF-1FDF-4357-8D0B-BE6FEF1852F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p14:dur="100"/>
    </mc:Choice>
    <mc:Fallback xmlns="">
      <p:transition/>
    </mc:Fallback>
  </mc:AlternateContent>
  <p:txStyles>
    <p:titleStyle>
      <a:lvl1pPr algn="ctr" defTabSz="914400" rtl="0" eaLnBrk="1" latinLnBrk="0" hangingPunct="1">
        <a:lnSpc>
          <a:spcPct val="90000"/>
        </a:lnSpc>
        <a:spcBef>
          <a:spcPct val="0"/>
        </a:spcBef>
        <a:buNone/>
        <a:defRPr sz="4000" kern="1200" spc="200" baseline="0">
          <a:solidFill>
            <a:schemeClr val="bg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32B8C-E81A-4559-905F-EA468C4AE0F6}" type="datetimeFigureOut">
              <a:rPr lang="zh-CN" altLang="en-US" smtClean="0"/>
              <a:pPr/>
              <a:t>2018/10/21</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302A8-733F-4FC4-86EA-56C9498006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 67"/>
          <p:cNvSpPr>
            <a:spLocks noChangeAspect="1"/>
          </p:cNvSpPr>
          <p:nvPr/>
        </p:nvSpPr>
        <p:spPr>
          <a:xfrm>
            <a:off x="-15240" y="541655"/>
            <a:ext cx="9800590" cy="6123940"/>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5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5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6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60779 w 43671952"/>
              <a:gd name="connsiteY1094" fmla="*/ 19047272 h 23902640"/>
              <a:gd name="connsiteX1095" fmla="*/ 20160783 w 43671952"/>
              <a:gd name="connsiteY1095" fmla="*/ 18973452 h 23902640"/>
              <a:gd name="connsiteX1096" fmla="*/ 20184591 w 43671952"/>
              <a:gd name="connsiteY1096" fmla="*/ 18804384 h 23902640"/>
              <a:gd name="connsiteX1097" fmla="*/ 2015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57975 w 43671952"/>
              <a:gd name="connsiteY1526" fmla="*/ 15002827 h 23902640"/>
              <a:gd name="connsiteX1527" fmla="*/ 2016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5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5" fmla="*/ 24498211 w 43671952"/>
              <a:gd name="connsiteY2015" fmla="*/ 13962460 h 23902640"/>
              <a:gd name="connsiteX2016" fmla="*/ 24475351 w 43671952"/>
              <a:gd name="connsiteY2016"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6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5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5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5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5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5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5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5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5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5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5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6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58063 w 43671952"/>
              <a:gd name="connsiteY7184" fmla="*/ 5447354 h 23902640"/>
              <a:gd name="connsiteX7185" fmla="*/ 2015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6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5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5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57728"/>
                </a:cubicBezTo>
                <a:cubicBezTo>
                  <a:pt x="24493579" y="20145028"/>
                  <a:pt x="24531679" y="20106136"/>
                  <a:pt x="24569779" y="20119628"/>
                </a:cubicBezTo>
                <a:cubicBezTo>
                  <a:pt x="24590679" y="2015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5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6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6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6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59191" y="19167924"/>
                  <a:pt x="20096483" y="19173480"/>
                </a:cubicBezTo>
                <a:cubicBezTo>
                  <a:pt x="20075847" y="19155224"/>
                  <a:pt x="20095691" y="19134584"/>
                  <a:pt x="20115535" y="19106804"/>
                </a:cubicBezTo>
                <a:lnTo>
                  <a:pt x="20160779" y="19047272"/>
                </a:lnTo>
                <a:cubicBezTo>
                  <a:pt x="20172683" y="19023856"/>
                  <a:pt x="20157209" y="19013536"/>
                  <a:pt x="20160783" y="18973452"/>
                </a:cubicBezTo>
                <a:cubicBezTo>
                  <a:pt x="20164355" y="18933368"/>
                  <a:pt x="20221107" y="18876220"/>
                  <a:pt x="20184591" y="18804384"/>
                </a:cubicBezTo>
                <a:cubicBezTo>
                  <a:pt x="20151255" y="18787716"/>
                  <a:pt x="20170305" y="18868676"/>
                  <a:pt x="2015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6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6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57975" y="15002827"/>
                </a:moveTo>
                <a:lnTo>
                  <a:pt x="20165595" y="15025687"/>
                </a:lnTo>
                <a:cubicBezTo>
                  <a:pt x="2016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5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6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5"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6738"/>
                  <a:pt x="14137659" y="12016738"/>
                </a:cubicBezTo>
                <a:cubicBezTo>
                  <a:pt x="14125037" y="12016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5787"/>
                  <a:pt x="18194591" y="12015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5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5"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5"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6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5"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5"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61035" y="8524198"/>
                  <a:pt x="2015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54715" y="8222045"/>
                  <a:pt x="20162687" y="8219206"/>
                  <a:pt x="20174191" y="8224959"/>
                </a:cubicBezTo>
                <a:cubicBezTo>
                  <a:pt x="20211113" y="8243420"/>
                  <a:pt x="2016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6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5"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6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6"/>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5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5"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5"/>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6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6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6896"/>
                  <a:pt x="13247279" y="2029115"/>
                  <a:pt x="13260700" y="2033590"/>
                </a:cubicBezTo>
                <a:cubicBezTo>
                  <a:pt x="13261090" y="2033522"/>
                  <a:pt x="13309622" y="2027471"/>
                  <a:pt x="13317849" y="2020888"/>
                </a:cubicBezTo>
                <a:cubicBezTo>
                  <a:pt x="13323808" y="2016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6"/>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5"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5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5"/>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5"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6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5"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5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6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58063" y="5447354"/>
                </a:lnTo>
                <a:lnTo>
                  <a:pt x="2015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6"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5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5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5"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5"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5"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5"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51"/>
                  <a:pt x="12016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5"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5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solidFill>
            <a:schemeClr val="bg1">
              <a:lumMod val="65000"/>
              <a:alpha val="15000"/>
            </a:schemeClr>
          </a:solidFill>
          <a:ln w="635">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9339337" y="2138554"/>
            <a:ext cx="2646878" cy="584775"/>
          </a:xfrm>
          <a:prstGeom prst="rect">
            <a:avLst/>
          </a:prstGeom>
          <a:noFill/>
        </p:spPr>
        <p:txBody>
          <a:bodyPr wrap="none" rtlCol="0">
            <a:spAutoFit/>
          </a:bodyPr>
          <a:lstStyle/>
          <a:p>
            <a:pPr algn="r"/>
            <a:r>
              <a:rPr lang="zh-CN" altLang="en-US" sz="3200" b="1" dirty="0">
                <a:solidFill>
                  <a:srgbClr val="0070C0"/>
                </a:solidFill>
                <a:latin typeface="微软雅黑" panose="020B0503020204020204" pitchFamily="34" charset="-122"/>
                <a:ea typeface="微软雅黑" panose="020B0503020204020204" pitchFamily="34" charset="-122"/>
              </a:rPr>
              <a:t>现代软件工程</a:t>
            </a:r>
          </a:p>
        </p:txBody>
      </p:sp>
      <p:sp>
        <p:nvSpPr>
          <p:cNvPr id="14" name="文本框 13"/>
          <p:cNvSpPr txBox="1"/>
          <p:nvPr/>
        </p:nvSpPr>
        <p:spPr>
          <a:xfrm>
            <a:off x="10644119" y="2840289"/>
            <a:ext cx="1197765" cy="584775"/>
          </a:xfrm>
          <a:prstGeom prst="rect">
            <a:avLst/>
          </a:prstGeom>
          <a:noFill/>
        </p:spPr>
        <p:txBody>
          <a:bodyPr wrap="none" rtlCol="0">
            <a:spAutoFit/>
          </a:bodyPr>
          <a:lstStyle/>
          <a:p>
            <a:pPr algn="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259"/>
          <p:cNvSpPr>
            <a:spLocks noChangeArrowheads="1"/>
          </p:cNvSpPr>
          <p:nvPr/>
        </p:nvSpPr>
        <p:spPr bwMode="auto">
          <a:xfrm>
            <a:off x="10192713" y="3542024"/>
            <a:ext cx="17342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00" dirty="0"/>
              <a:t>Modern Software Engineering</a:t>
            </a:r>
            <a:endParaRPr lang="zh-CN" altLang="en-US" sz="900" dirty="0"/>
          </a:p>
        </p:txBody>
      </p:sp>
      <p:sp>
        <p:nvSpPr>
          <p:cNvPr id="40" name="矩形 39"/>
          <p:cNvSpPr/>
          <p:nvPr/>
        </p:nvSpPr>
        <p:spPr>
          <a:xfrm>
            <a:off x="8976315" y="5073822"/>
            <a:ext cx="3009900" cy="1422954"/>
          </a:xfrm>
          <a:prstGeom prst="rect">
            <a:avLst/>
          </a:prstGeom>
        </p:spPr>
        <p:txBody>
          <a:bodyPr wrap="square">
            <a:spAutoFit/>
          </a:bodyPr>
          <a:lstStyle/>
          <a:p>
            <a:pPr algn="ctr">
              <a:lnSpc>
                <a:spcPct val="150000"/>
              </a:lnSpc>
            </a:pPr>
            <a:r>
              <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汇报：</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王萌</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学号：</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1018218005</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2018</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日</a:t>
            </a:r>
            <a:endPar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6" name="Picture 2" descr="C:\Users\Administrator\Desktop\RIM2018\conference_poster_5\figures\新建文件夹\tju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479" t="7951" r="8816" b="9433"/>
          <a:stretch/>
        </p:blipFill>
        <p:spPr bwMode="auto">
          <a:xfrm>
            <a:off x="171450" y="152400"/>
            <a:ext cx="828675" cy="8314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en-US" altLang="zh-CN" sz="3200" b="1" dirty="0">
                <a:solidFill>
                  <a:srgbClr val="0070C0"/>
                </a:solidFill>
                <a:latin typeface="黑体" pitchFamily="49" charset="-122"/>
                <a:ea typeface="黑体" pitchFamily="49" charset="-122"/>
              </a:rPr>
              <a:t>8</a:t>
            </a:r>
            <a:r>
              <a:rPr lang="zh-CN" altLang="en-US" sz="3200" b="1" dirty="0">
                <a:solidFill>
                  <a:srgbClr val="0070C0"/>
                </a:solidFill>
                <a:latin typeface="黑体" pitchFamily="49" charset="-122"/>
                <a:ea typeface="黑体" pitchFamily="49" charset="-122"/>
              </a:rPr>
              <a:t>号之前</a:t>
            </a:r>
          </a:p>
        </p:txBody>
      </p:sp>
      <p:sp>
        <p:nvSpPr>
          <p:cNvPr id="6" name="内容占位符 5">
            <a:extLst>
              <a:ext uri="{FF2B5EF4-FFF2-40B4-BE49-F238E27FC236}">
                <a16:creationId xmlns:a16="http://schemas.microsoft.com/office/drawing/2014/main" xmlns="" id="{51392B59-447B-4B7A-B96F-C257C184509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58868833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974887" y="2113211"/>
            <a:ext cx="4326903" cy="1799336"/>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1720735" y="4149705"/>
            <a:ext cx="3017174" cy="2227797"/>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6467205" y="2208675"/>
            <a:ext cx="4749908" cy="4242284"/>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6780417" y="1240971"/>
            <a:ext cx="4546491" cy="547007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14868796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团队特点：</a:t>
            </a:r>
            <a:endParaRPr lang="en-US" altLang="zh-CN" sz="28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有一致的集体目标</a:t>
            </a:r>
            <a:endParaRPr lang="en-US" altLang="zh-CN" sz="21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各自分工、相互依赖合作，共同完成任务</a:t>
            </a:r>
            <a:endParaRPr lang="en-US" altLang="zh-CN" sz="2100" dirty="0">
              <a:solidFill>
                <a:schemeClr val="tx1"/>
              </a:solidFill>
              <a:latin typeface="微软雅黑" pitchFamily="34" charset="-122"/>
              <a:ea typeface="微软雅黑" pitchFamily="34" charset="-122"/>
            </a:endParaRPr>
          </a:p>
          <a:p>
            <a:pPr lvl="1"/>
            <a:endParaRPr lang="en-US" altLang="zh-CN" sz="21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FF97C19D-CFC5-4BDB-B784-B8EFC1CFEB66}"/>
              </a:ext>
            </a:extLst>
          </p:cNvPr>
          <p:cNvPicPr>
            <a:picLocks noChangeAspect="1"/>
          </p:cNvPicPr>
          <p:nvPr/>
        </p:nvPicPr>
        <p:blipFill>
          <a:blip r:embed="rId3"/>
          <a:stretch>
            <a:fillRect/>
          </a:stretch>
        </p:blipFill>
        <p:spPr>
          <a:xfrm>
            <a:off x="1790456" y="3224278"/>
            <a:ext cx="3501170" cy="2673889"/>
          </a:xfrm>
          <a:prstGeom prst="rect">
            <a:avLst/>
          </a:prstGeom>
        </p:spPr>
      </p:pic>
      <p:pic>
        <p:nvPicPr>
          <p:cNvPr id="8" name="图片 7">
            <a:extLst>
              <a:ext uri="{FF2B5EF4-FFF2-40B4-BE49-F238E27FC236}">
                <a16:creationId xmlns:a16="http://schemas.microsoft.com/office/drawing/2014/main" xmlns="" id="{71BCBD27-0E2A-4804-814A-8E1B2692379E}"/>
              </a:ext>
            </a:extLst>
          </p:cNvPr>
          <p:cNvPicPr>
            <a:picLocks noChangeAspect="1"/>
          </p:cNvPicPr>
          <p:nvPr/>
        </p:nvPicPr>
        <p:blipFill>
          <a:blip r:embed="rId4"/>
          <a:stretch>
            <a:fillRect/>
          </a:stretch>
        </p:blipFill>
        <p:spPr>
          <a:xfrm>
            <a:off x="6734852" y="3239310"/>
            <a:ext cx="4341042" cy="2459781"/>
          </a:xfrm>
          <a:prstGeom prst="rect">
            <a:avLst/>
          </a:prstGeom>
        </p:spPr>
      </p:pic>
      <p:pic>
        <p:nvPicPr>
          <p:cNvPr id="9" name="图片 8">
            <a:extLst>
              <a:ext uri="{FF2B5EF4-FFF2-40B4-BE49-F238E27FC236}">
                <a16:creationId xmlns:a16="http://schemas.microsoft.com/office/drawing/2014/main" xmlns="" id="{AAC6DD01-66D1-4A63-A125-C947B9EF1B2B}"/>
              </a:ext>
            </a:extLst>
          </p:cNvPr>
          <p:cNvPicPr>
            <a:picLocks noChangeAspect="1"/>
          </p:cNvPicPr>
          <p:nvPr/>
        </p:nvPicPr>
        <p:blipFill>
          <a:blip r:embed="rId5"/>
          <a:stretch>
            <a:fillRect/>
          </a:stretch>
        </p:blipFill>
        <p:spPr>
          <a:xfrm>
            <a:off x="8156524" y="1049181"/>
            <a:ext cx="2919370" cy="1552712"/>
          </a:xfrm>
          <a:prstGeom prst="rect">
            <a:avLst/>
          </a:prstGeom>
        </p:spPr>
      </p:pic>
      <p:sp>
        <p:nvSpPr>
          <p:cNvPr id="10" name="文本框 9">
            <a:extLst>
              <a:ext uri="{FF2B5EF4-FFF2-40B4-BE49-F238E27FC236}">
                <a16:creationId xmlns:a16="http://schemas.microsoft.com/office/drawing/2014/main" xmlns="" id="{157F985E-2E7E-482F-9E62-DD27B932FEC2}"/>
              </a:ext>
            </a:extLst>
          </p:cNvPr>
          <p:cNvSpPr txBox="1"/>
          <p:nvPr/>
        </p:nvSpPr>
        <p:spPr>
          <a:xfrm>
            <a:off x="2838454" y="600789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目标一致</a:t>
            </a:r>
          </a:p>
        </p:txBody>
      </p:sp>
      <p:sp>
        <p:nvSpPr>
          <p:cNvPr id="11" name="文本框 10">
            <a:extLst>
              <a:ext uri="{FF2B5EF4-FFF2-40B4-BE49-F238E27FC236}">
                <a16:creationId xmlns:a16="http://schemas.microsoft.com/office/drawing/2014/main" xmlns="" id="{3C1ECAE1-BE63-4E5D-A64B-769A64F0941F}"/>
              </a:ext>
            </a:extLst>
          </p:cNvPr>
          <p:cNvSpPr txBox="1"/>
          <p:nvPr/>
        </p:nvSpPr>
        <p:spPr>
          <a:xfrm>
            <a:off x="8345977" y="5980963"/>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分工、合作</a:t>
            </a:r>
          </a:p>
        </p:txBody>
      </p:sp>
    </p:spTree>
    <p:extLst>
      <p:ext uri="{BB962C8B-B14F-4D97-AF65-F5344CB8AC3E}">
        <p14:creationId xmlns:p14="http://schemas.microsoft.com/office/powerpoint/2010/main" val="280484160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团队模式：</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对团队成员有效的分工、合作来提高工作效率。</a:t>
            </a:r>
            <a:endParaRPr lang="en-US" altLang="zh-CN" sz="26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主治医师模式、明星模式、社区模式、业余剧团模式等多个模式。</a:t>
            </a:r>
          </a:p>
          <a:p>
            <a:r>
              <a:rPr lang="zh-CN" altLang="en-US" sz="2800" dirty="0">
                <a:solidFill>
                  <a:schemeClr val="tx1"/>
                </a:solidFill>
                <a:latin typeface="微软雅黑" pitchFamily="34" charset="-122"/>
                <a:ea typeface="微软雅黑" pitchFamily="34" charset="-122"/>
              </a:rPr>
              <a:t>软件流程</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开发软件时的一些提高开发质量的方法。为了提高软件开发、运营和维护的效率，以及提高用户满意度、软件的可靠性和可维护性。</a:t>
            </a:r>
            <a:endParaRPr lang="en-US" altLang="zh-CN" sz="26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写了再改模式、瀑布模式等</a:t>
            </a:r>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1408468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6</a:t>
            </a:r>
            <a:r>
              <a:rPr lang="zh-CN" altLang="en-US" sz="3200" b="1" dirty="0">
                <a:solidFill>
                  <a:srgbClr val="0070C0"/>
                </a:solidFill>
                <a:latin typeface="黑体" pitchFamily="49" charset="-122"/>
                <a:ea typeface="黑体" pitchFamily="49" charset="-122"/>
              </a:rPr>
              <a:t>章 敏捷流程</a:t>
            </a:r>
          </a:p>
        </p:txBody>
      </p:sp>
      <p:sp>
        <p:nvSpPr>
          <p:cNvPr id="3" name="内容占位符 2"/>
          <p:cNvSpPr>
            <a:spLocks noGrp="1"/>
          </p:cNvSpPr>
          <p:nvPr>
            <p:ph idx="1"/>
          </p:nvPr>
        </p:nvSpPr>
        <p:spPr>
          <a:xfrm>
            <a:off x="560294" y="1158909"/>
            <a:ext cx="5649675" cy="5470071"/>
          </a:xfrm>
        </p:spPr>
        <p:txBody>
          <a:bodyPr>
            <a:normAutofit/>
          </a:bodyPr>
          <a:lstStyle/>
          <a:p>
            <a:r>
              <a:rPr lang="zh-CN" altLang="en-US" sz="2800" dirty="0">
                <a:solidFill>
                  <a:schemeClr val="tx1"/>
                </a:solidFill>
                <a:latin typeface="微软雅黑" pitchFamily="34" charset="-122"/>
                <a:ea typeface="微软雅黑" pitchFamily="34" charset="-122"/>
              </a:rPr>
              <a:t>目的：</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以用户的需求进化为核心，采用迭代、循序渐进的方法进行软件开发。</a:t>
            </a:r>
            <a:endParaRPr lang="en-US" altLang="zh-CN" sz="24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1B0D2815-95A8-48BA-8EB5-DF355F10662F}"/>
              </a:ext>
            </a:extLst>
          </p:cNvPr>
          <p:cNvPicPr>
            <a:picLocks noChangeAspect="1"/>
          </p:cNvPicPr>
          <p:nvPr/>
        </p:nvPicPr>
        <p:blipFill>
          <a:blip r:embed="rId3"/>
          <a:stretch>
            <a:fillRect/>
          </a:stretch>
        </p:blipFill>
        <p:spPr>
          <a:xfrm>
            <a:off x="6313237" y="1587739"/>
            <a:ext cx="4736015" cy="4612410"/>
          </a:xfrm>
          <a:prstGeom prst="rect">
            <a:avLst/>
          </a:prstGeom>
        </p:spPr>
      </p:pic>
    </p:spTree>
    <p:extLst>
      <p:ext uri="{BB962C8B-B14F-4D97-AF65-F5344CB8AC3E}">
        <p14:creationId xmlns:p14="http://schemas.microsoft.com/office/powerpoint/2010/main" val="22184191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我们最优先要做的是通过尽早的、持续的交付有价值的软件来使客户满意</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C936EDF5-6441-4043-B630-AD62007F5BBD}"/>
              </a:ext>
            </a:extLst>
          </p:cNvPr>
          <p:cNvPicPr>
            <a:picLocks noChangeAspect="1"/>
          </p:cNvPicPr>
          <p:nvPr/>
        </p:nvPicPr>
        <p:blipFill>
          <a:blip r:embed="rId3"/>
          <a:stretch>
            <a:fillRect/>
          </a:stretch>
        </p:blipFill>
        <p:spPr>
          <a:xfrm>
            <a:off x="7025412" y="2269375"/>
            <a:ext cx="3959042" cy="3773978"/>
          </a:xfrm>
          <a:prstGeom prst="rect">
            <a:avLst/>
          </a:prstGeom>
        </p:spPr>
      </p:pic>
      <p:pic>
        <p:nvPicPr>
          <p:cNvPr id="5" name="图片 4">
            <a:extLst>
              <a:ext uri="{FF2B5EF4-FFF2-40B4-BE49-F238E27FC236}">
                <a16:creationId xmlns:a16="http://schemas.microsoft.com/office/drawing/2014/main" xmlns="" id="{A02A273D-DF35-4D73-99FF-85D956648F50}"/>
              </a:ext>
            </a:extLst>
          </p:cNvPr>
          <p:cNvPicPr>
            <a:picLocks noChangeAspect="1"/>
          </p:cNvPicPr>
          <p:nvPr/>
        </p:nvPicPr>
        <p:blipFill>
          <a:blip r:embed="rId4"/>
          <a:stretch>
            <a:fillRect/>
          </a:stretch>
        </p:blipFill>
        <p:spPr>
          <a:xfrm>
            <a:off x="1207546" y="2763982"/>
            <a:ext cx="4142954" cy="2644097"/>
          </a:xfrm>
          <a:prstGeom prst="rect">
            <a:avLst/>
          </a:prstGeom>
        </p:spPr>
      </p:pic>
      <p:sp>
        <p:nvSpPr>
          <p:cNvPr id="6" name="文本框 5">
            <a:extLst>
              <a:ext uri="{FF2B5EF4-FFF2-40B4-BE49-F238E27FC236}">
                <a16:creationId xmlns:a16="http://schemas.microsoft.com/office/drawing/2014/main" xmlns="" id="{88E9E775-84C6-4E07-8D8E-A918DC347402}"/>
              </a:ext>
            </a:extLst>
          </p:cNvPr>
          <p:cNvSpPr txBox="1"/>
          <p:nvPr/>
        </p:nvSpPr>
        <p:spPr>
          <a:xfrm>
            <a:off x="1116106" y="5800077"/>
            <a:ext cx="4239491"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迭代，按照优先级安排，为客户先提供最有价值的功能。</a:t>
            </a:r>
          </a:p>
        </p:txBody>
      </p:sp>
    </p:spTree>
    <p:extLst>
      <p:ext uri="{BB962C8B-B14F-4D97-AF65-F5344CB8AC3E}">
        <p14:creationId xmlns:p14="http://schemas.microsoft.com/office/powerpoint/2010/main" val="181250598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xmlns="" id="{88E9E775-84C6-4E07-8D8E-A918DC347402}"/>
              </a:ext>
            </a:extLst>
          </p:cNvPr>
          <p:cNvSpPr txBox="1"/>
          <p:nvPr/>
        </p:nvSpPr>
        <p:spPr>
          <a:xfrm>
            <a:off x="246888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grpSp>
        <p:nvGrpSpPr>
          <p:cNvPr id="10" name="组合 9">
            <a:extLst>
              <a:ext uri="{FF2B5EF4-FFF2-40B4-BE49-F238E27FC236}">
                <a16:creationId xmlns:a16="http://schemas.microsoft.com/office/drawing/2014/main" xmlns="" id="{0F5D840E-F2E6-47A5-8241-C21E1AC8D7D4}"/>
              </a:ext>
            </a:extLst>
          </p:cNvPr>
          <p:cNvGrpSpPr/>
          <p:nvPr/>
        </p:nvGrpSpPr>
        <p:grpSpPr>
          <a:xfrm>
            <a:off x="966477" y="1158909"/>
            <a:ext cx="3939184" cy="2675813"/>
            <a:chOff x="1024666" y="2754943"/>
            <a:chExt cx="3939184" cy="2675813"/>
          </a:xfrm>
        </p:grpSpPr>
        <p:pic>
          <p:nvPicPr>
            <p:cNvPr id="7" name="图片 6">
              <a:extLst>
                <a:ext uri="{FF2B5EF4-FFF2-40B4-BE49-F238E27FC236}">
                  <a16:creationId xmlns:a16="http://schemas.microsoft.com/office/drawing/2014/main" xmlns="" id="{AAE611F2-2C1D-4D9F-A115-8A8BC4D74916}"/>
                </a:ext>
              </a:extLst>
            </p:cNvPr>
            <p:cNvPicPr>
              <a:picLocks noChangeAspect="1"/>
            </p:cNvPicPr>
            <p:nvPr/>
          </p:nvPicPr>
          <p:blipFill>
            <a:blip r:embed="rId3"/>
            <a:stretch>
              <a:fillRect/>
            </a:stretch>
          </p:blipFill>
          <p:spPr>
            <a:xfrm>
              <a:off x="1024666" y="2754943"/>
              <a:ext cx="1502403" cy="2675813"/>
            </a:xfrm>
            <a:prstGeom prst="rect">
              <a:avLst/>
            </a:prstGeom>
          </p:spPr>
        </p:pic>
        <p:pic>
          <p:nvPicPr>
            <p:cNvPr id="8" name="图片 7">
              <a:extLst>
                <a:ext uri="{FF2B5EF4-FFF2-40B4-BE49-F238E27FC236}">
                  <a16:creationId xmlns:a16="http://schemas.microsoft.com/office/drawing/2014/main" xmlns="" id="{6C3E4A6D-58F2-4A26-9A75-7F6DD221913D}"/>
                </a:ext>
              </a:extLst>
            </p:cNvPr>
            <p:cNvPicPr>
              <a:picLocks noChangeAspect="1"/>
            </p:cNvPicPr>
            <p:nvPr/>
          </p:nvPicPr>
          <p:blipFill>
            <a:blip r:embed="rId4"/>
            <a:stretch>
              <a:fillRect/>
            </a:stretch>
          </p:blipFill>
          <p:spPr>
            <a:xfrm>
              <a:off x="2527069" y="3429000"/>
              <a:ext cx="2436781" cy="1941022"/>
            </a:xfrm>
            <a:prstGeom prst="rect">
              <a:avLst/>
            </a:prstGeom>
          </p:spPr>
        </p:pic>
      </p:grpSp>
      <p:pic>
        <p:nvPicPr>
          <p:cNvPr id="9" name="图片 8">
            <a:extLst>
              <a:ext uri="{FF2B5EF4-FFF2-40B4-BE49-F238E27FC236}">
                <a16:creationId xmlns:a16="http://schemas.microsoft.com/office/drawing/2014/main" xmlns="" id="{2021D064-9368-4F83-A76B-ADBCB9FB6969}"/>
              </a:ext>
            </a:extLst>
          </p:cNvPr>
          <p:cNvPicPr>
            <a:picLocks noChangeAspect="1"/>
          </p:cNvPicPr>
          <p:nvPr/>
        </p:nvPicPr>
        <p:blipFill>
          <a:blip r:embed="rId5"/>
          <a:stretch>
            <a:fillRect/>
          </a:stretch>
        </p:blipFill>
        <p:spPr>
          <a:xfrm>
            <a:off x="1116106" y="3928435"/>
            <a:ext cx="3673562" cy="2021234"/>
          </a:xfrm>
          <a:prstGeom prst="rect">
            <a:avLst/>
          </a:prstGeom>
        </p:spPr>
      </p:pic>
      <p:sp>
        <p:nvSpPr>
          <p:cNvPr id="11" name="文本框 10">
            <a:extLst>
              <a:ext uri="{FF2B5EF4-FFF2-40B4-BE49-F238E27FC236}">
                <a16:creationId xmlns:a16="http://schemas.microsoft.com/office/drawing/2014/main" xmlns="" id="{E4E8F193-0979-46AF-83CD-92FB9DCFA571}"/>
              </a:ext>
            </a:extLst>
          </p:cNvPr>
          <p:cNvSpPr txBox="1"/>
          <p:nvPr/>
        </p:nvSpPr>
        <p:spPr>
          <a:xfrm>
            <a:off x="789155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pic>
        <p:nvPicPr>
          <p:cNvPr id="12" name="图片 11">
            <a:extLst>
              <a:ext uri="{FF2B5EF4-FFF2-40B4-BE49-F238E27FC236}">
                <a16:creationId xmlns:a16="http://schemas.microsoft.com/office/drawing/2014/main" xmlns="" id="{AF7D25F7-9DAC-4CC0-ACAB-008A635F84CC}"/>
              </a:ext>
            </a:extLst>
          </p:cNvPr>
          <p:cNvPicPr>
            <a:picLocks noChangeAspect="1"/>
          </p:cNvPicPr>
          <p:nvPr/>
        </p:nvPicPr>
        <p:blipFill>
          <a:blip r:embed="rId6"/>
          <a:stretch>
            <a:fillRect/>
          </a:stretch>
        </p:blipFill>
        <p:spPr>
          <a:xfrm>
            <a:off x="5818094" y="2281518"/>
            <a:ext cx="4620392" cy="2950152"/>
          </a:xfrm>
          <a:prstGeom prst="rect">
            <a:avLst/>
          </a:prstGeom>
        </p:spPr>
      </p:pic>
    </p:spTree>
    <p:extLst>
      <p:ext uri="{BB962C8B-B14F-4D97-AF65-F5344CB8AC3E}">
        <p14:creationId xmlns:p14="http://schemas.microsoft.com/office/powerpoint/2010/main" val="117443340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spTree>
    <p:extLst>
      <p:ext uri="{BB962C8B-B14F-4D97-AF65-F5344CB8AC3E}">
        <p14:creationId xmlns:p14="http://schemas.microsoft.com/office/powerpoint/2010/main" val="148366383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pic>
        <p:nvPicPr>
          <p:cNvPr id="5" name="图片 4">
            <a:extLst>
              <a:ext uri="{FF2B5EF4-FFF2-40B4-BE49-F238E27FC236}">
                <a16:creationId xmlns:a16="http://schemas.microsoft.com/office/drawing/2014/main" xmlns="" id="{8236C231-8D14-4BC9-90C4-809959A3D589}"/>
              </a:ext>
            </a:extLst>
          </p:cNvPr>
          <p:cNvPicPr>
            <a:picLocks noChangeAspect="1"/>
          </p:cNvPicPr>
          <p:nvPr/>
        </p:nvPicPr>
        <p:blipFill>
          <a:blip r:embed="rId4"/>
          <a:stretch>
            <a:fillRect/>
          </a:stretch>
        </p:blipFill>
        <p:spPr>
          <a:xfrm>
            <a:off x="4707200" y="4110142"/>
            <a:ext cx="1013707" cy="1110251"/>
          </a:xfrm>
          <a:prstGeom prst="rect">
            <a:avLst/>
          </a:prstGeom>
        </p:spPr>
      </p:pic>
    </p:spTree>
    <p:extLst>
      <p:ext uri="{BB962C8B-B14F-4D97-AF65-F5344CB8AC3E}">
        <p14:creationId xmlns:p14="http://schemas.microsoft.com/office/powerpoint/2010/main" val="26945555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xmlns=""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xmlns=""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xmlns=""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xmlns=""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spTree>
    <p:extLst>
      <p:ext uri="{BB962C8B-B14F-4D97-AF65-F5344CB8AC3E}">
        <p14:creationId xmlns:p14="http://schemas.microsoft.com/office/powerpoint/2010/main" val="333044217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09163234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xmlns=""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xmlns=""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xmlns=""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xmlns=""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pic>
        <p:nvPicPr>
          <p:cNvPr id="4" name="图片 3">
            <a:extLst>
              <a:ext uri="{FF2B5EF4-FFF2-40B4-BE49-F238E27FC236}">
                <a16:creationId xmlns:a16="http://schemas.microsoft.com/office/drawing/2014/main" xmlns="" id="{08FF0E8E-14AF-4605-A932-11E5C08A7EE1}"/>
              </a:ext>
            </a:extLst>
          </p:cNvPr>
          <p:cNvPicPr>
            <a:picLocks noChangeAspect="1"/>
          </p:cNvPicPr>
          <p:nvPr/>
        </p:nvPicPr>
        <p:blipFill>
          <a:blip r:embed="rId7"/>
          <a:stretch>
            <a:fillRect/>
          </a:stretch>
        </p:blipFill>
        <p:spPr>
          <a:xfrm>
            <a:off x="3122000" y="1207894"/>
            <a:ext cx="5819775" cy="5372100"/>
          </a:xfrm>
          <a:prstGeom prst="rect">
            <a:avLst/>
          </a:prstGeom>
        </p:spPr>
      </p:pic>
    </p:spTree>
    <p:extLst>
      <p:ext uri="{BB962C8B-B14F-4D97-AF65-F5344CB8AC3E}">
        <p14:creationId xmlns:p14="http://schemas.microsoft.com/office/powerpoint/2010/main" val="59703688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敏捷开发项目中对开发阶段没有什么重要的分割。</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C2C6BFAB-5A37-40B2-8C50-ED1BD9724E9E}"/>
              </a:ext>
            </a:extLst>
          </p:cNvPr>
          <p:cNvPicPr>
            <a:picLocks noChangeAspect="1"/>
          </p:cNvPicPr>
          <p:nvPr/>
        </p:nvPicPr>
        <p:blipFill>
          <a:blip r:embed="rId3"/>
          <a:stretch>
            <a:fillRect/>
          </a:stretch>
        </p:blipFill>
        <p:spPr>
          <a:xfrm>
            <a:off x="916601" y="2557435"/>
            <a:ext cx="4571512" cy="2862464"/>
          </a:xfrm>
          <a:prstGeom prst="rect">
            <a:avLst/>
          </a:prstGeom>
        </p:spPr>
      </p:pic>
      <p:sp>
        <p:nvSpPr>
          <p:cNvPr id="6" name="文本框 5">
            <a:extLst>
              <a:ext uri="{FF2B5EF4-FFF2-40B4-BE49-F238E27FC236}">
                <a16:creationId xmlns:a16="http://schemas.microsoft.com/office/drawing/2014/main" xmlns="" id="{691ADD3E-7191-4CF6-AC98-4D66C4BF2D20}"/>
              </a:ext>
            </a:extLst>
          </p:cNvPr>
          <p:cNvSpPr txBox="1"/>
          <p:nvPr/>
        </p:nvSpPr>
        <p:spPr>
          <a:xfrm>
            <a:off x="7895533"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sp>
        <p:nvSpPr>
          <p:cNvPr id="7" name="文本框 6">
            <a:extLst>
              <a:ext uri="{FF2B5EF4-FFF2-40B4-BE49-F238E27FC236}">
                <a16:creationId xmlns:a16="http://schemas.microsoft.com/office/drawing/2014/main" xmlns="" id="{2D4F9DB2-F9E3-4480-BDEF-14D423FBD88A}"/>
              </a:ext>
            </a:extLst>
          </p:cNvPr>
          <p:cNvSpPr txBox="1"/>
          <p:nvPr/>
        </p:nvSpPr>
        <p:spPr>
          <a:xfrm>
            <a:off x="2878974"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pic>
        <p:nvPicPr>
          <p:cNvPr id="10" name="图片 9">
            <a:extLst>
              <a:ext uri="{FF2B5EF4-FFF2-40B4-BE49-F238E27FC236}">
                <a16:creationId xmlns:a16="http://schemas.microsoft.com/office/drawing/2014/main" xmlns="" id="{3A1956E0-9C28-49E7-8913-32B4CBFAF908}"/>
              </a:ext>
            </a:extLst>
          </p:cNvPr>
          <p:cNvPicPr>
            <a:picLocks noChangeAspect="1"/>
          </p:cNvPicPr>
          <p:nvPr/>
        </p:nvPicPr>
        <p:blipFill>
          <a:blip r:embed="rId4"/>
          <a:stretch>
            <a:fillRect/>
          </a:stretch>
        </p:blipFill>
        <p:spPr>
          <a:xfrm>
            <a:off x="5818094" y="1775682"/>
            <a:ext cx="4525164" cy="3802158"/>
          </a:xfrm>
          <a:prstGeom prst="rect">
            <a:avLst/>
          </a:prstGeom>
        </p:spPr>
      </p:pic>
    </p:spTree>
    <p:extLst>
      <p:ext uri="{BB962C8B-B14F-4D97-AF65-F5344CB8AC3E}">
        <p14:creationId xmlns:p14="http://schemas.microsoft.com/office/powerpoint/2010/main" val="241544818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在整个项目开发期间，业务人员和开发人员必须天天都在一起工作。</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xmlns="" id="{BDF9D913-F24B-4463-B4CC-DBE973A71513}"/>
              </a:ext>
            </a:extLst>
          </p:cNvPr>
          <p:cNvPicPr>
            <a:picLocks noChangeAspect="1"/>
          </p:cNvPicPr>
          <p:nvPr/>
        </p:nvPicPr>
        <p:blipFill>
          <a:blip r:embed="rId3"/>
          <a:stretch>
            <a:fillRect/>
          </a:stretch>
        </p:blipFill>
        <p:spPr>
          <a:xfrm>
            <a:off x="2840873" y="2053511"/>
            <a:ext cx="6944727" cy="4575469"/>
          </a:xfrm>
          <a:prstGeom prst="rect">
            <a:avLst/>
          </a:prstGeom>
        </p:spPr>
      </p:pic>
    </p:spTree>
    <p:extLst>
      <p:ext uri="{BB962C8B-B14F-4D97-AF65-F5344CB8AC3E}">
        <p14:creationId xmlns:p14="http://schemas.microsoft.com/office/powerpoint/2010/main" val="265570219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xmlns="" id="{BED31320-D3A4-40F6-A5A6-CD66BA093232}"/>
              </a:ext>
            </a:extLst>
          </p:cNvPr>
          <p:cNvPicPr>
            <a:picLocks noChangeAspect="1"/>
          </p:cNvPicPr>
          <p:nvPr/>
        </p:nvPicPr>
        <p:blipFill>
          <a:blip r:embed="rId3"/>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13698653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DFCA74B8-865A-4F77-9697-08E4EA1760DB}"/>
              </a:ext>
            </a:extLst>
          </p:cNvPr>
          <p:cNvPicPr>
            <a:picLocks noChangeAspect="1"/>
          </p:cNvPicPr>
          <p:nvPr/>
        </p:nvPicPr>
        <p:blipFill>
          <a:blip r:embed="rId3"/>
          <a:stretch>
            <a:fillRect/>
          </a:stretch>
        </p:blipFill>
        <p:spPr>
          <a:xfrm>
            <a:off x="5989041" y="1344815"/>
            <a:ext cx="5202498" cy="4964546"/>
          </a:xfrm>
          <a:prstGeom prst="rect">
            <a:avLst/>
          </a:prstGeom>
        </p:spPr>
      </p:pic>
      <p:pic>
        <p:nvPicPr>
          <p:cNvPr id="7" name="图片 6">
            <a:extLst>
              <a:ext uri="{FF2B5EF4-FFF2-40B4-BE49-F238E27FC236}">
                <a16:creationId xmlns:a16="http://schemas.microsoft.com/office/drawing/2014/main" xmlns="" id="{BED31320-D3A4-40F6-A5A6-CD66BA093232}"/>
              </a:ext>
            </a:extLst>
          </p:cNvPr>
          <p:cNvPicPr>
            <a:picLocks noChangeAspect="1"/>
          </p:cNvPicPr>
          <p:nvPr/>
        </p:nvPicPr>
        <p:blipFill>
          <a:blip r:embed="rId4"/>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381489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6</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在团队内部，最具有效果并且富有效率的传递信息的方法，就是面对面的交谈。</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023E8B98-0CE5-4F9B-A266-A81EBA4B2A45}"/>
              </a:ext>
            </a:extLst>
          </p:cNvPr>
          <p:cNvPicPr>
            <a:picLocks noChangeAspect="1"/>
          </p:cNvPicPr>
          <p:nvPr/>
        </p:nvPicPr>
        <p:blipFill>
          <a:blip r:embed="rId3"/>
          <a:stretch>
            <a:fillRect/>
          </a:stretch>
        </p:blipFill>
        <p:spPr>
          <a:xfrm>
            <a:off x="4402253" y="2103119"/>
            <a:ext cx="5498206" cy="4305993"/>
          </a:xfrm>
          <a:prstGeom prst="rect">
            <a:avLst/>
          </a:prstGeom>
        </p:spPr>
      </p:pic>
    </p:spTree>
    <p:extLst>
      <p:ext uri="{BB962C8B-B14F-4D97-AF65-F5344CB8AC3E}">
        <p14:creationId xmlns:p14="http://schemas.microsoft.com/office/powerpoint/2010/main" val="311469280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7</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可用的软件是衡量项目进展的主要指标。</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3291833" y="3009080"/>
            <a:ext cx="2404504" cy="1989543"/>
          </a:xfrm>
          <a:prstGeom prst="rect">
            <a:avLst/>
          </a:prstGeom>
        </p:spPr>
      </p:pic>
      <p:pic>
        <p:nvPicPr>
          <p:cNvPr id="7" name="图片 6"/>
          <p:cNvPicPr>
            <a:picLocks noChangeAspect="1"/>
          </p:cNvPicPr>
          <p:nvPr/>
        </p:nvPicPr>
        <p:blipFill>
          <a:blip r:embed="rId4"/>
          <a:stretch>
            <a:fillRect/>
          </a:stretch>
        </p:blipFill>
        <p:spPr>
          <a:xfrm>
            <a:off x="884672" y="2552279"/>
            <a:ext cx="2324799" cy="1529473"/>
          </a:xfrm>
          <a:prstGeom prst="rect">
            <a:avLst/>
          </a:prstGeom>
        </p:spPr>
      </p:pic>
      <p:grpSp>
        <p:nvGrpSpPr>
          <p:cNvPr id="12" name="组合 11"/>
          <p:cNvGrpSpPr/>
          <p:nvPr/>
        </p:nvGrpSpPr>
        <p:grpSpPr>
          <a:xfrm>
            <a:off x="1277713" y="4309509"/>
            <a:ext cx="1811844" cy="1270917"/>
            <a:chOff x="1750114" y="4258251"/>
            <a:chExt cx="1811844" cy="1270917"/>
          </a:xfrm>
        </p:grpSpPr>
        <p:pic>
          <p:nvPicPr>
            <p:cNvPr id="5" name="图片 4"/>
            <p:cNvPicPr>
              <a:picLocks noChangeAspect="1"/>
            </p:cNvPicPr>
            <p:nvPr/>
          </p:nvPicPr>
          <p:blipFill>
            <a:blip r:embed="rId5"/>
            <a:stretch>
              <a:fillRect/>
            </a:stretch>
          </p:blipFill>
          <p:spPr>
            <a:xfrm>
              <a:off x="2915909" y="4258251"/>
              <a:ext cx="646049" cy="1270917"/>
            </a:xfrm>
            <a:prstGeom prst="rect">
              <a:avLst/>
            </a:prstGeom>
          </p:spPr>
        </p:pic>
        <p:pic>
          <p:nvPicPr>
            <p:cNvPr id="9" name="图片 8"/>
            <p:cNvPicPr>
              <a:picLocks noChangeAspect="1"/>
            </p:cNvPicPr>
            <p:nvPr/>
          </p:nvPicPr>
          <p:blipFill>
            <a:blip r:embed="rId6"/>
            <a:stretch>
              <a:fillRect/>
            </a:stretch>
          </p:blipFill>
          <p:spPr>
            <a:xfrm>
              <a:off x="1750114" y="4947365"/>
              <a:ext cx="1002941" cy="581803"/>
            </a:xfrm>
            <a:prstGeom prst="rect">
              <a:avLst/>
            </a:prstGeom>
          </p:spPr>
        </p:pic>
      </p:grpSp>
      <p:pic>
        <p:nvPicPr>
          <p:cNvPr id="11" name="图片 10"/>
          <p:cNvPicPr>
            <a:picLocks noChangeAspect="1"/>
          </p:cNvPicPr>
          <p:nvPr/>
        </p:nvPicPr>
        <p:blipFill>
          <a:blip r:embed="rId7"/>
          <a:stretch>
            <a:fillRect/>
          </a:stretch>
        </p:blipFill>
        <p:spPr>
          <a:xfrm>
            <a:off x="6030184" y="2786861"/>
            <a:ext cx="5048050" cy="2589781"/>
          </a:xfrm>
          <a:prstGeom prst="rect">
            <a:avLst/>
          </a:prstGeom>
        </p:spPr>
      </p:pic>
    </p:spTree>
    <p:extLst>
      <p:ext uri="{BB962C8B-B14F-4D97-AF65-F5344CB8AC3E}">
        <p14:creationId xmlns:p14="http://schemas.microsoft.com/office/powerpoint/2010/main" val="28438167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8</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敏捷过程提可持续的开发速度。责任人、开发者和用户应该能够保持一个长期的、恒定的开发速度。</a:t>
            </a:r>
            <a:endParaRPr lang="en-US" altLang="zh-CN" sz="28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280624" y="3383446"/>
            <a:ext cx="2743200" cy="1790700"/>
          </a:xfrm>
          <a:prstGeom prst="rect">
            <a:avLst/>
          </a:prstGeom>
        </p:spPr>
      </p:pic>
      <p:pic>
        <p:nvPicPr>
          <p:cNvPr id="8" name="图片 7"/>
          <p:cNvPicPr>
            <a:picLocks noChangeAspect="1"/>
          </p:cNvPicPr>
          <p:nvPr/>
        </p:nvPicPr>
        <p:blipFill>
          <a:blip r:embed="rId4"/>
          <a:stretch>
            <a:fillRect/>
          </a:stretch>
        </p:blipFill>
        <p:spPr>
          <a:xfrm>
            <a:off x="8510685" y="3107722"/>
            <a:ext cx="2565209" cy="2342147"/>
          </a:xfrm>
          <a:prstGeom prst="rect">
            <a:avLst/>
          </a:prstGeom>
        </p:spPr>
      </p:pic>
      <p:pic>
        <p:nvPicPr>
          <p:cNvPr id="10" name="图片 9"/>
          <p:cNvPicPr>
            <a:picLocks noChangeAspect="1"/>
          </p:cNvPicPr>
          <p:nvPr/>
        </p:nvPicPr>
        <p:blipFill>
          <a:blip r:embed="rId5"/>
          <a:stretch>
            <a:fillRect/>
          </a:stretch>
        </p:blipFill>
        <p:spPr>
          <a:xfrm>
            <a:off x="4436036" y="2743199"/>
            <a:ext cx="3155961" cy="3344779"/>
          </a:xfrm>
          <a:prstGeom prst="rect">
            <a:avLst/>
          </a:prstGeom>
        </p:spPr>
      </p:pic>
      <p:sp>
        <p:nvSpPr>
          <p:cNvPr id="13" name="文本框 12">
            <a:extLst>
              <a:ext uri="{FF2B5EF4-FFF2-40B4-BE49-F238E27FC236}">
                <a16:creationId xmlns:a16="http://schemas.microsoft.com/office/drawing/2014/main" xmlns="" id="{2D4F9DB2-F9E3-4480-BDEF-14D423FBD88A}"/>
              </a:ext>
            </a:extLst>
          </p:cNvPr>
          <p:cNvSpPr txBox="1"/>
          <p:nvPr/>
        </p:nvSpPr>
        <p:spPr>
          <a:xfrm>
            <a:off x="1980616" y="6259648"/>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突击加班</a:t>
            </a:r>
          </a:p>
        </p:txBody>
      </p:sp>
      <p:sp>
        <p:nvSpPr>
          <p:cNvPr id="14" name="文本框 6">
            <a:extLst>
              <a:ext uri="{FF2B5EF4-FFF2-40B4-BE49-F238E27FC236}">
                <a16:creationId xmlns:a16="http://schemas.microsoft.com/office/drawing/2014/main" xmlns="" id="{2D4F9DB2-F9E3-4480-BDEF-14D423FBD88A}"/>
              </a:ext>
            </a:extLst>
          </p:cNvPr>
          <p:cNvSpPr txBox="1"/>
          <p:nvPr/>
        </p:nvSpPr>
        <p:spPr>
          <a:xfrm>
            <a:off x="5290491"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疲劳、厌倦</a:t>
            </a:r>
          </a:p>
        </p:txBody>
      </p:sp>
      <p:sp>
        <p:nvSpPr>
          <p:cNvPr id="15" name="文本框 6">
            <a:extLst>
              <a:ext uri="{FF2B5EF4-FFF2-40B4-BE49-F238E27FC236}">
                <a16:creationId xmlns:a16="http://schemas.microsoft.com/office/drawing/2014/main" xmlns="" id="{2D4F9DB2-F9E3-4480-BDEF-14D423FBD88A}"/>
              </a:ext>
            </a:extLst>
          </p:cNvPr>
          <p:cNvSpPr txBox="1"/>
          <p:nvPr/>
        </p:nvSpPr>
        <p:spPr>
          <a:xfrm>
            <a:off x="9400707"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持续、有序</a:t>
            </a:r>
          </a:p>
        </p:txBody>
      </p:sp>
    </p:spTree>
    <p:extLst>
      <p:ext uri="{BB962C8B-B14F-4D97-AF65-F5344CB8AC3E}">
        <p14:creationId xmlns:p14="http://schemas.microsoft.com/office/powerpoint/2010/main" val="149805274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9</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只有不断关注技术和设计，才能越来越敏捷</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3023430" y="6129698"/>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技术</a:t>
            </a:r>
          </a:p>
        </p:txBody>
      </p:sp>
      <p:sp>
        <p:nvSpPr>
          <p:cNvPr id="15" name="文本框 6">
            <a:extLst>
              <a:ext uri="{FF2B5EF4-FFF2-40B4-BE49-F238E27FC236}">
                <a16:creationId xmlns:a16="http://schemas.microsoft.com/office/drawing/2014/main" xmlns="" id="{2D4F9DB2-F9E3-4480-BDEF-14D423FBD88A}"/>
              </a:ext>
            </a:extLst>
          </p:cNvPr>
          <p:cNvSpPr txBox="1"/>
          <p:nvPr/>
        </p:nvSpPr>
        <p:spPr>
          <a:xfrm>
            <a:off x="8502350" y="612969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设计</a:t>
            </a:r>
          </a:p>
        </p:txBody>
      </p:sp>
      <p:pic>
        <p:nvPicPr>
          <p:cNvPr id="4" name="图片 3"/>
          <p:cNvPicPr>
            <a:picLocks noChangeAspect="1"/>
          </p:cNvPicPr>
          <p:nvPr/>
        </p:nvPicPr>
        <p:blipFill>
          <a:blip r:embed="rId3"/>
          <a:stretch>
            <a:fillRect/>
          </a:stretch>
        </p:blipFill>
        <p:spPr>
          <a:xfrm>
            <a:off x="1447110" y="2145023"/>
            <a:ext cx="3911676" cy="3874947"/>
          </a:xfrm>
          <a:prstGeom prst="rect">
            <a:avLst/>
          </a:prstGeom>
        </p:spPr>
      </p:pic>
      <p:pic>
        <p:nvPicPr>
          <p:cNvPr id="5" name="图片 4"/>
          <p:cNvPicPr>
            <a:picLocks noChangeAspect="1"/>
          </p:cNvPicPr>
          <p:nvPr/>
        </p:nvPicPr>
        <p:blipFill>
          <a:blip r:embed="rId4"/>
          <a:stretch>
            <a:fillRect/>
          </a:stretch>
        </p:blipFill>
        <p:spPr>
          <a:xfrm>
            <a:off x="5988928" y="2683183"/>
            <a:ext cx="5113987" cy="2610712"/>
          </a:xfrm>
          <a:prstGeom prst="rect">
            <a:avLst/>
          </a:prstGeom>
        </p:spPr>
      </p:pic>
    </p:spTree>
    <p:extLst>
      <p:ext uri="{BB962C8B-B14F-4D97-AF65-F5344CB8AC3E}">
        <p14:creationId xmlns:p14="http://schemas.microsoft.com/office/powerpoint/2010/main" val="266688004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最好的</a:t>
            </a:r>
          </a:p>
        </p:txBody>
      </p:sp>
      <p:pic>
        <p:nvPicPr>
          <p:cNvPr id="6" name="图片 5"/>
          <p:cNvPicPr>
            <a:picLocks noChangeAspect="1"/>
          </p:cNvPicPr>
          <p:nvPr/>
        </p:nvPicPr>
        <p:blipFill>
          <a:blip r:embed="rId3"/>
          <a:stretch>
            <a:fillRect/>
          </a:stretch>
        </p:blipFill>
        <p:spPr>
          <a:xfrm>
            <a:off x="1158034" y="2647874"/>
            <a:ext cx="4816275" cy="1922546"/>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6897658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48839687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3742255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Tree>
    <p:extLst>
      <p:ext uri="{BB962C8B-B14F-4D97-AF65-F5344CB8AC3E}">
        <p14:creationId xmlns:p14="http://schemas.microsoft.com/office/powerpoint/2010/main" val="92561367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5" name="图片 4"/>
          <p:cNvPicPr>
            <a:picLocks noChangeAspect="1"/>
          </p:cNvPicPr>
          <p:nvPr/>
        </p:nvPicPr>
        <p:blipFill>
          <a:blip r:embed="rId6"/>
          <a:stretch>
            <a:fillRect/>
          </a:stretch>
        </p:blipFill>
        <p:spPr>
          <a:xfrm>
            <a:off x="6624268" y="2381618"/>
            <a:ext cx="4695825" cy="24098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8275074"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扩展，不予考虑</a:t>
            </a:r>
          </a:p>
        </p:txBody>
      </p:sp>
    </p:spTree>
    <p:extLst>
      <p:ext uri="{BB962C8B-B14F-4D97-AF65-F5344CB8AC3E}">
        <p14:creationId xmlns:p14="http://schemas.microsoft.com/office/powerpoint/2010/main" val="12819959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680228487"/>
              </p:ext>
            </p:extLst>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1158"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43030812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2178"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1951868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a16="http://schemas.microsoft.com/office/drawing/2014/main" xmlns=""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提高，团队效率</a:t>
            </a: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时常，总结</a:t>
            </a:r>
          </a:p>
        </p:txBody>
      </p:sp>
    </p:spTree>
    <p:extLst>
      <p:ext uri="{BB962C8B-B14F-4D97-AF65-F5344CB8AC3E}">
        <p14:creationId xmlns:p14="http://schemas.microsoft.com/office/powerpoint/2010/main" val="371158308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a16="http://schemas.microsoft.com/office/drawing/2014/main" xmlns=""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提高，团队效率</a:t>
            </a: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时常，总结</a:t>
            </a:r>
          </a:p>
        </p:txBody>
      </p:sp>
    </p:spTree>
    <p:extLst>
      <p:ext uri="{BB962C8B-B14F-4D97-AF65-F5344CB8AC3E}">
        <p14:creationId xmlns:p14="http://schemas.microsoft.com/office/powerpoint/2010/main" val="40176003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找出完成产品需求做的事情</a:t>
            </a:r>
            <a:r>
              <a:rPr lang="en-US" altLang="zh-CN" sz="2800" dirty="0">
                <a:solidFill>
                  <a:schemeClr val="tx1"/>
                </a:solidFill>
                <a:latin typeface="微软雅黑" pitchFamily="34" charset="-122"/>
                <a:ea typeface="微软雅黑" pitchFamily="34" charset="-122"/>
              </a:rPr>
              <a:t>-Product Backlog (</a:t>
            </a:r>
            <a:r>
              <a:rPr lang="zh-CN" altLang="en-US" sz="2800" dirty="0">
                <a:solidFill>
                  <a:schemeClr val="tx1"/>
                </a:solidFill>
                <a:latin typeface="微软雅黑" pitchFamily="34" charset="-122"/>
                <a:ea typeface="微软雅黑" pitchFamily="34" charset="-122"/>
              </a:rPr>
              <a:t>待解决的问题</a:t>
            </a:r>
            <a:r>
              <a:rPr lang="en-US" altLang="zh-CN" sz="2800" dirty="0">
                <a:solidFill>
                  <a:schemeClr val="tx1"/>
                </a:solidFill>
                <a:latin typeface="微软雅黑" pitchFamily="34" charset="-122"/>
                <a:ea typeface="微软雅黑" pitchFamily="34" charset="-122"/>
              </a:rPr>
              <a:t>)</a:t>
            </a:r>
          </a:p>
        </p:txBody>
      </p:sp>
      <p:pic>
        <p:nvPicPr>
          <p:cNvPr id="6" name="图片 5"/>
          <p:cNvPicPr>
            <a:picLocks noChangeAspect="1"/>
          </p:cNvPicPr>
          <p:nvPr/>
        </p:nvPicPr>
        <p:blipFill>
          <a:blip r:embed="rId3"/>
          <a:stretch>
            <a:fillRect/>
          </a:stretch>
        </p:blipFill>
        <p:spPr>
          <a:xfrm>
            <a:off x="2974881" y="2308031"/>
            <a:ext cx="5902419" cy="3651598"/>
          </a:xfrm>
          <a:prstGeom prst="rect">
            <a:avLst/>
          </a:prstGeom>
        </p:spPr>
      </p:pic>
    </p:spTree>
    <p:extLst>
      <p:ext uri="{BB962C8B-B14F-4D97-AF65-F5344CB8AC3E}">
        <p14:creationId xmlns:p14="http://schemas.microsoft.com/office/powerpoint/2010/main" val="24128890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决定当前冲刺（</a:t>
            </a:r>
            <a:r>
              <a:rPr lang="en-US" altLang="zh-CN" sz="2800" dirty="0">
                <a:solidFill>
                  <a:schemeClr val="tx1"/>
                </a:solidFill>
                <a:latin typeface="微软雅黑" pitchFamily="34" charset="-122"/>
                <a:ea typeface="微软雅黑" pitchFamily="34" charset="-122"/>
              </a:rPr>
              <a:t>sprint</a:t>
            </a:r>
            <a:r>
              <a:rPr lang="zh-CN" altLang="en-US" sz="2800" dirty="0">
                <a:solidFill>
                  <a:schemeClr val="tx1"/>
                </a:solidFill>
                <a:latin typeface="微软雅黑" pitchFamily="34" charset="-122"/>
                <a:ea typeface="微软雅黑" pitchFamily="34" charset="-122"/>
              </a:rPr>
              <a:t>）需要解决的事情</a:t>
            </a:r>
            <a:r>
              <a:rPr lang="en-US" altLang="zh-CN" sz="2800" dirty="0">
                <a:solidFill>
                  <a:schemeClr val="tx1"/>
                </a:solidFill>
                <a:latin typeface="微软雅黑" pitchFamily="34" charset="-122"/>
                <a:ea typeface="微软雅黑" pitchFamily="34" charset="-122"/>
              </a:rPr>
              <a:t>-sprint backlog</a:t>
            </a:r>
          </a:p>
        </p:txBody>
      </p:sp>
      <p:pic>
        <p:nvPicPr>
          <p:cNvPr id="5" name="图片 4"/>
          <p:cNvPicPr>
            <a:picLocks noChangeAspect="1"/>
          </p:cNvPicPr>
          <p:nvPr/>
        </p:nvPicPr>
        <p:blipFill>
          <a:blip r:embed="rId3"/>
          <a:stretch>
            <a:fillRect/>
          </a:stretch>
        </p:blipFill>
        <p:spPr>
          <a:xfrm>
            <a:off x="2819400" y="2052637"/>
            <a:ext cx="6534150" cy="4123365"/>
          </a:xfrm>
          <a:prstGeom prst="rect">
            <a:avLst/>
          </a:prstGeom>
        </p:spPr>
      </p:pic>
    </p:spTree>
    <p:extLst>
      <p:ext uri="{BB962C8B-B14F-4D97-AF65-F5344CB8AC3E}">
        <p14:creationId xmlns:p14="http://schemas.microsoft.com/office/powerpoint/2010/main" val="97412211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Tree>
    <p:extLst>
      <p:ext uri="{BB962C8B-B14F-4D97-AF65-F5344CB8AC3E}">
        <p14:creationId xmlns:p14="http://schemas.microsoft.com/office/powerpoint/2010/main" val="90446231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
        <p:nvSpPr>
          <p:cNvPr id="5" name="任意多边形: 形状 4">
            <a:extLst>
              <a:ext uri="{FF2B5EF4-FFF2-40B4-BE49-F238E27FC236}">
                <a16:creationId xmlns:a16="http://schemas.microsoft.com/office/drawing/2014/main" xmlns="" id="{73FAC313-4AF7-4CC0-ACDD-22EA5D6C5BD0}"/>
              </a:ext>
            </a:extLst>
          </p:cNvPr>
          <p:cNvSpPr/>
          <p:nvPr/>
        </p:nvSpPr>
        <p:spPr>
          <a:xfrm>
            <a:off x="4081346" y="4237463"/>
            <a:ext cx="3869474" cy="1082297"/>
          </a:xfrm>
          <a:custGeom>
            <a:avLst/>
            <a:gdLst>
              <a:gd name="connsiteX0" fmla="*/ 0 w 3869474"/>
              <a:gd name="connsiteY0" fmla="*/ 0 h 1082297"/>
              <a:gd name="connsiteX1" fmla="*/ 1405054 w 3869474"/>
              <a:gd name="connsiteY1" fmla="*/ 1081669 h 1082297"/>
              <a:gd name="connsiteX2" fmla="*/ 3635298 w 3869474"/>
              <a:gd name="connsiteY2" fmla="*/ 156117 h 1082297"/>
              <a:gd name="connsiteX3" fmla="*/ 3813717 w 3869474"/>
              <a:gd name="connsiteY3" fmla="*/ 111513 h 1082297"/>
              <a:gd name="connsiteX4" fmla="*/ 3869474 w 3869474"/>
              <a:gd name="connsiteY4" fmla="*/ 100361 h 1082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474" h="1082297">
                <a:moveTo>
                  <a:pt x="0" y="0"/>
                </a:moveTo>
                <a:cubicBezTo>
                  <a:pt x="399585" y="527825"/>
                  <a:pt x="799171" y="1055650"/>
                  <a:pt x="1405054" y="1081669"/>
                </a:cubicBezTo>
                <a:cubicBezTo>
                  <a:pt x="2010937" y="1107688"/>
                  <a:pt x="3233854" y="317810"/>
                  <a:pt x="3635298" y="156117"/>
                </a:cubicBezTo>
                <a:cubicBezTo>
                  <a:pt x="4036742" y="-5576"/>
                  <a:pt x="3774688" y="120806"/>
                  <a:pt x="3813717" y="111513"/>
                </a:cubicBezTo>
                <a:cubicBezTo>
                  <a:pt x="3852746" y="102220"/>
                  <a:pt x="3861110" y="101290"/>
                  <a:pt x="3869474" y="10036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506C89A3-3D8F-4542-B51F-78EACEF37A9F}"/>
              </a:ext>
            </a:extLst>
          </p:cNvPr>
          <p:cNvSpPr txBox="1"/>
          <p:nvPr/>
        </p:nvSpPr>
        <p:spPr>
          <a:xfrm>
            <a:off x="5252902" y="4862052"/>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联系</a:t>
            </a:r>
          </a:p>
        </p:txBody>
      </p:sp>
    </p:spTree>
    <p:extLst>
      <p:ext uri="{BB962C8B-B14F-4D97-AF65-F5344CB8AC3E}">
        <p14:creationId xmlns:p14="http://schemas.microsoft.com/office/powerpoint/2010/main" val="130005093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41613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31978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我今天要做啥</a:t>
            </a:r>
          </a:p>
        </p:txBody>
      </p:sp>
    </p:spTree>
    <p:extLst>
      <p:ext uri="{BB962C8B-B14F-4D97-AF65-F5344CB8AC3E}">
        <p14:creationId xmlns:p14="http://schemas.microsoft.com/office/powerpoint/2010/main" val="2969653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415498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我今天要做啥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我碰到了哪些问题</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18518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252472198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13217134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10816476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56205395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spTree>
    <p:extLst>
      <p:ext uri="{BB962C8B-B14F-4D97-AF65-F5344CB8AC3E}">
        <p14:creationId xmlns:p14="http://schemas.microsoft.com/office/powerpoint/2010/main" val="32948291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pic>
        <p:nvPicPr>
          <p:cNvPr id="9" name="图片 8"/>
          <p:cNvPicPr>
            <a:picLocks noChangeAspect="1"/>
          </p:cNvPicPr>
          <p:nvPr/>
        </p:nvPicPr>
        <p:blipFill>
          <a:blip r:embed="rId6"/>
          <a:stretch>
            <a:fillRect/>
          </a:stretch>
        </p:blipFill>
        <p:spPr>
          <a:xfrm>
            <a:off x="8821559" y="4056256"/>
            <a:ext cx="1139102" cy="1139102"/>
          </a:xfrm>
          <a:prstGeom prst="rect">
            <a:avLst/>
          </a:prstGeom>
        </p:spPr>
      </p:pic>
    </p:spTree>
    <p:extLst>
      <p:ext uri="{BB962C8B-B14F-4D97-AF65-F5344CB8AC3E}">
        <p14:creationId xmlns:p14="http://schemas.microsoft.com/office/powerpoint/2010/main" val="114562406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
        <p:nvSpPr>
          <p:cNvPr id="5" name="任意多边形: 形状 4">
            <a:extLst>
              <a:ext uri="{FF2B5EF4-FFF2-40B4-BE49-F238E27FC236}">
                <a16:creationId xmlns:a16="http://schemas.microsoft.com/office/drawing/2014/main" xmlns="" id="{73FAC313-4AF7-4CC0-ACDD-22EA5D6C5BD0}"/>
              </a:ext>
            </a:extLst>
          </p:cNvPr>
          <p:cNvSpPr/>
          <p:nvPr/>
        </p:nvSpPr>
        <p:spPr>
          <a:xfrm>
            <a:off x="4081346" y="4237463"/>
            <a:ext cx="3869474" cy="1082297"/>
          </a:xfrm>
          <a:custGeom>
            <a:avLst/>
            <a:gdLst>
              <a:gd name="connsiteX0" fmla="*/ 0 w 3869474"/>
              <a:gd name="connsiteY0" fmla="*/ 0 h 1082297"/>
              <a:gd name="connsiteX1" fmla="*/ 1405054 w 3869474"/>
              <a:gd name="connsiteY1" fmla="*/ 1081669 h 1082297"/>
              <a:gd name="connsiteX2" fmla="*/ 3635298 w 3869474"/>
              <a:gd name="connsiteY2" fmla="*/ 156117 h 1082297"/>
              <a:gd name="connsiteX3" fmla="*/ 3813717 w 3869474"/>
              <a:gd name="connsiteY3" fmla="*/ 111513 h 1082297"/>
              <a:gd name="connsiteX4" fmla="*/ 3869474 w 3869474"/>
              <a:gd name="connsiteY4" fmla="*/ 100361 h 1082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474" h="1082297">
                <a:moveTo>
                  <a:pt x="0" y="0"/>
                </a:moveTo>
                <a:cubicBezTo>
                  <a:pt x="399585" y="527825"/>
                  <a:pt x="799171" y="1055650"/>
                  <a:pt x="1405054" y="1081669"/>
                </a:cubicBezTo>
                <a:cubicBezTo>
                  <a:pt x="2010937" y="1107688"/>
                  <a:pt x="3233854" y="317810"/>
                  <a:pt x="3635298" y="156117"/>
                </a:cubicBezTo>
                <a:cubicBezTo>
                  <a:pt x="4036742" y="-5576"/>
                  <a:pt x="3774688" y="120806"/>
                  <a:pt x="3813717" y="111513"/>
                </a:cubicBezTo>
                <a:cubicBezTo>
                  <a:pt x="3852746" y="102220"/>
                  <a:pt x="3861110" y="101290"/>
                  <a:pt x="3869474" y="10036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506C89A3-3D8F-4542-B51F-78EACEF37A9F}"/>
              </a:ext>
            </a:extLst>
          </p:cNvPr>
          <p:cNvSpPr txBox="1"/>
          <p:nvPr/>
        </p:nvSpPr>
        <p:spPr>
          <a:xfrm>
            <a:off x="5252902" y="4862052"/>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联系</a:t>
            </a:r>
          </a:p>
        </p:txBody>
      </p:sp>
    </p:spTree>
    <p:extLst>
      <p:ext uri="{BB962C8B-B14F-4D97-AF65-F5344CB8AC3E}">
        <p14:creationId xmlns:p14="http://schemas.microsoft.com/office/powerpoint/2010/main" val="205318486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spTree>
    <p:extLst>
      <p:ext uri="{BB962C8B-B14F-4D97-AF65-F5344CB8AC3E}">
        <p14:creationId xmlns:p14="http://schemas.microsoft.com/office/powerpoint/2010/main" val="21262565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3985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spTree>
    <p:extLst>
      <p:ext uri="{BB962C8B-B14F-4D97-AF65-F5344CB8AC3E}">
        <p14:creationId xmlns:p14="http://schemas.microsoft.com/office/powerpoint/2010/main" val="24109447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3985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6" name="图片 5"/>
          <p:cNvPicPr>
            <a:picLocks noChangeAspect="1"/>
          </p:cNvPicPr>
          <p:nvPr/>
        </p:nvPicPr>
        <p:blipFill>
          <a:blip r:embed="rId4"/>
          <a:stretch>
            <a:fillRect/>
          </a:stretch>
        </p:blipFill>
        <p:spPr>
          <a:xfrm>
            <a:off x="5746006" y="2505618"/>
            <a:ext cx="5169818" cy="3857082"/>
          </a:xfrm>
          <a:prstGeom prst="rect">
            <a:avLst/>
          </a:prstGeom>
        </p:spPr>
      </p:pic>
    </p:spTree>
    <p:extLst>
      <p:ext uri="{BB962C8B-B14F-4D97-AF65-F5344CB8AC3E}">
        <p14:creationId xmlns:p14="http://schemas.microsoft.com/office/powerpoint/2010/main" val="231111430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4" name="图片 3"/>
          <p:cNvPicPr>
            <a:picLocks noChangeAspect="1"/>
          </p:cNvPicPr>
          <p:nvPr/>
        </p:nvPicPr>
        <p:blipFill>
          <a:blip r:embed="rId4"/>
          <a:stretch>
            <a:fillRect/>
          </a:stretch>
        </p:blipFill>
        <p:spPr>
          <a:xfrm>
            <a:off x="5746005" y="2609850"/>
            <a:ext cx="5123891" cy="3752850"/>
          </a:xfrm>
          <a:prstGeom prst="rect">
            <a:avLst/>
          </a:prstGeom>
        </p:spPr>
      </p:pic>
    </p:spTree>
    <p:extLst>
      <p:ext uri="{BB962C8B-B14F-4D97-AF65-F5344CB8AC3E}">
        <p14:creationId xmlns:p14="http://schemas.microsoft.com/office/powerpoint/2010/main" val="418255160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任务不感兴趣？</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D80E201A-CE50-4B96-8CB5-B3CB3617D67C}"/>
              </a:ext>
            </a:extLst>
          </p:cNvPr>
          <p:cNvPicPr>
            <a:picLocks noChangeAspect="1"/>
          </p:cNvPicPr>
          <p:nvPr/>
        </p:nvPicPr>
        <p:blipFill>
          <a:blip r:embed="rId3"/>
          <a:stretch>
            <a:fillRect/>
          </a:stretch>
        </p:blipFill>
        <p:spPr>
          <a:xfrm>
            <a:off x="1360449" y="2238156"/>
            <a:ext cx="3583955" cy="3816955"/>
          </a:xfrm>
          <a:prstGeom prst="rect">
            <a:avLst/>
          </a:prstGeom>
        </p:spPr>
      </p:pic>
    </p:spTree>
    <p:extLst>
      <p:ext uri="{BB962C8B-B14F-4D97-AF65-F5344CB8AC3E}">
        <p14:creationId xmlns:p14="http://schemas.microsoft.com/office/powerpoint/2010/main" val="196447788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任务不感兴趣？                                 忙闲不均？</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D80E201A-CE50-4B96-8CB5-B3CB3617D67C}"/>
              </a:ext>
            </a:extLst>
          </p:cNvPr>
          <p:cNvPicPr>
            <a:picLocks noChangeAspect="1"/>
          </p:cNvPicPr>
          <p:nvPr/>
        </p:nvPicPr>
        <p:blipFill>
          <a:blip r:embed="rId3"/>
          <a:stretch>
            <a:fillRect/>
          </a:stretch>
        </p:blipFill>
        <p:spPr>
          <a:xfrm>
            <a:off x="1360449" y="2238156"/>
            <a:ext cx="3583955" cy="3816955"/>
          </a:xfrm>
          <a:prstGeom prst="rect">
            <a:avLst/>
          </a:prstGeom>
        </p:spPr>
      </p:pic>
      <p:pic>
        <p:nvPicPr>
          <p:cNvPr id="7" name="图片 6">
            <a:extLst>
              <a:ext uri="{FF2B5EF4-FFF2-40B4-BE49-F238E27FC236}">
                <a16:creationId xmlns:a16="http://schemas.microsoft.com/office/drawing/2014/main" xmlns="" id="{7283ACE8-C1D3-4985-8BA2-B160C50844D1}"/>
              </a:ext>
            </a:extLst>
          </p:cNvPr>
          <p:cNvPicPr>
            <a:picLocks noChangeAspect="1"/>
          </p:cNvPicPr>
          <p:nvPr/>
        </p:nvPicPr>
        <p:blipFill>
          <a:blip r:embed="rId4"/>
          <a:stretch>
            <a:fillRect/>
          </a:stretch>
        </p:blipFill>
        <p:spPr>
          <a:xfrm>
            <a:off x="6188926" y="2448664"/>
            <a:ext cx="4449890" cy="2890559"/>
          </a:xfrm>
          <a:prstGeom prst="rect">
            <a:avLst/>
          </a:prstGeom>
        </p:spPr>
      </p:pic>
    </p:spTree>
    <p:extLst>
      <p:ext uri="{BB962C8B-B14F-4D97-AF65-F5344CB8AC3E}">
        <p14:creationId xmlns:p14="http://schemas.microsoft.com/office/powerpoint/2010/main" val="389516294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定义任务究竟是什么？明确任务目标。</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118CE6E2-67B6-4349-8FD9-F68E32ABF4AE}"/>
              </a:ext>
            </a:extLst>
          </p:cNvPr>
          <p:cNvPicPr>
            <a:picLocks noChangeAspect="1"/>
          </p:cNvPicPr>
          <p:nvPr/>
        </p:nvPicPr>
        <p:blipFill>
          <a:blip r:embed="rId3"/>
          <a:stretch>
            <a:fillRect/>
          </a:stretch>
        </p:blipFill>
        <p:spPr>
          <a:xfrm>
            <a:off x="2765501" y="2084628"/>
            <a:ext cx="5988205" cy="4014365"/>
          </a:xfrm>
          <a:prstGeom prst="rect">
            <a:avLst/>
          </a:prstGeom>
        </p:spPr>
      </p:pic>
    </p:spTree>
    <p:extLst>
      <p:ext uri="{BB962C8B-B14F-4D97-AF65-F5344CB8AC3E}">
        <p14:creationId xmlns:p14="http://schemas.microsoft.com/office/powerpoint/2010/main" val="172869471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5617431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590A9C15-19DE-4C5D-9167-1F4691170D61}"/>
              </a:ext>
            </a:extLst>
          </p:cNvPr>
          <p:cNvPicPr>
            <a:picLocks noChangeAspect="1"/>
          </p:cNvPicPr>
          <p:nvPr/>
        </p:nvPicPr>
        <p:blipFill>
          <a:blip r:embed="rId3"/>
          <a:stretch>
            <a:fillRect/>
          </a:stretch>
        </p:blipFill>
        <p:spPr>
          <a:xfrm>
            <a:off x="2330605" y="1987349"/>
            <a:ext cx="7136084" cy="4119801"/>
          </a:xfrm>
          <a:prstGeom prst="rect">
            <a:avLst/>
          </a:prstGeom>
        </p:spPr>
      </p:pic>
    </p:spTree>
    <p:extLst>
      <p:ext uri="{BB962C8B-B14F-4D97-AF65-F5344CB8AC3E}">
        <p14:creationId xmlns:p14="http://schemas.microsoft.com/office/powerpoint/2010/main" val="66037093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99F535A4-35BA-4994-8185-2E3003049F20}"/>
              </a:ext>
            </a:extLst>
          </p:cNvPr>
          <p:cNvPicPr>
            <a:picLocks noChangeAspect="1"/>
          </p:cNvPicPr>
          <p:nvPr/>
        </p:nvPicPr>
        <p:blipFill>
          <a:blip r:embed="rId3"/>
          <a:stretch>
            <a:fillRect/>
          </a:stretch>
        </p:blipFill>
        <p:spPr>
          <a:xfrm>
            <a:off x="2397512" y="2153398"/>
            <a:ext cx="6601754" cy="4238016"/>
          </a:xfrm>
          <a:prstGeom prst="rect">
            <a:avLst/>
          </a:prstGeom>
        </p:spPr>
      </p:pic>
    </p:spTree>
    <p:extLst>
      <p:ext uri="{BB962C8B-B14F-4D97-AF65-F5344CB8AC3E}">
        <p14:creationId xmlns:p14="http://schemas.microsoft.com/office/powerpoint/2010/main" val="50056530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grpSp>
        <p:nvGrpSpPr>
          <p:cNvPr id="5" name="组合 4">
            <a:extLst>
              <a:ext uri="{FF2B5EF4-FFF2-40B4-BE49-F238E27FC236}">
                <a16:creationId xmlns:a16="http://schemas.microsoft.com/office/drawing/2014/main" xmlns="" id="{E587DC5C-A477-4422-8046-5792441E1D67}"/>
              </a:ext>
            </a:extLst>
          </p:cNvPr>
          <p:cNvGrpSpPr/>
          <p:nvPr/>
        </p:nvGrpSpPr>
        <p:grpSpPr>
          <a:xfrm>
            <a:off x="3026711" y="1882662"/>
            <a:ext cx="5342536" cy="1305006"/>
            <a:chOff x="3026711" y="1882662"/>
            <a:chExt cx="5342536" cy="1305006"/>
          </a:xfrm>
        </p:grpSpPr>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grpSp>
    </p:spTree>
    <p:extLst>
      <p:ext uri="{BB962C8B-B14F-4D97-AF65-F5344CB8AC3E}">
        <p14:creationId xmlns:p14="http://schemas.microsoft.com/office/powerpoint/2010/main" val="16440900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详细的文档和辅助手段来沟通是必要的。</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xmlns="" id="{3CB4AA0D-4309-419B-9C8F-2657F220D5CC}"/>
              </a:ext>
            </a:extLst>
          </p:cNvPr>
          <p:cNvPicPr>
            <a:picLocks noChangeAspect="1"/>
          </p:cNvPicPr>
          <p:nvPr/>
        </p:nvPicPr>
        <p:blipFill>
          <a:blip r:embed="rId3"/>
          <a:stretch>
            <a:fillRect/>
          </a:stretch>
        </p:blipFill>
        <p:spPr>
          <a:xfrm>
            <a:off x="2284955" y="1801536"/>
            <a:ext cx="7242950" cy="4184816"/>
          </a:xfrm>
          <a:prstGeom prst="rect">
            <a:avLst/>
          </a:prstGeom>
        </p:spPr>
      </p:pic>
      <p:sp>
        <p:nvSpPr>
          <p:cNvPr id="6" name="文本框 5">
            <a:extLst>
              <a:ext uri="{FF2B5EF4-FFF2-40B4-BE49-F238E27FC236}">
                <a16:creationId xmlns:a16="http://schemas.microsoft.com/office/drawing/2014/main" xmlns="" id="{79A04C7E-4A7E-4B0B-827F-7A3261F085A3}"/>
              </a:ext>
            </a:extLst>
          </p:cNvPr>
          <p:cNvSpPr txBox="1"/>
          <p:nvPr/>
        </p:nvSpPr>
        <p:spPr>
          <a:xfrm>
            <a:off x="5239899" y="6167314"/>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燃尽图</a:t>
            </a:r>
          </a:p>
        </p:txBody>
      </p:sp>
    </p:spTree>
    <p:extLst>
      <p:ext uri="{BB962C8B-B14F-4D97-AF65-F5344CB8AC3E}">
        <p14:creationId xmlns:p14="http://schemas.microsoft.com/office/powerpoint/2010/main" val="381596742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燃尽图三个追踪时间</a:t>
            </a:r>
            <a:endParaRPr lang="en-US" altLang="zh-CN" sz="28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实际剩余时间</a:t>
            </a:r>
            <a:endParaRPr lang="en-US" altLang="zh-CN" sz="26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预估剩余时间</a:t>
            </a:r>
            <a:endParaRPr lang="en-US" altLang="zh-CN" sz="26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实际花费时间</a:t>
            </a:r>
            <a:endParaRPr lang="en-US" altLang="zh-CN" sz="26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xmlns="" id="{79A04C7E-4A7E-4B0B-827F-7A3261F085A3}"/>
              </a:ext>
            </a:extLst>
          </p:cNvPr>
          <p:cNvSpPr txBox="1"/>
          <p:nvPr/>
        </p:nvSpPr>
        <p:spPr>
          <a:xfrm>
            <a:off x="8337253" y="6225294"/>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燃尽图</a:t>
            </a:r>
          </a:p>
        </p:txBody>
      </p:sp>
      <p:pic>
        <p:nvPicPr>
          <p:cNvPr id="4" name="图片 3">
            <a:extLst>
              <a:ext uri="{FF2B5EF4-FFF2-40B4-BE49-F238E27FC236}">
                <a16:creationId xmlns:a16="http://schemas.microsoft.com/office/drawing/2014/main" xmlns="" id="{57077D25-F3CC-4ACF-829D-3E6F73681C86}"/>
              </a:ext>
            </a:extLst>
          </p:cNvPr>
          <p:cNvPicPr>
            <a:picLocks noChangeAspect="1"/>
          </p:cNvPicPr>
          <p:nvPr/>
        </p:nvPicPr>
        <p:blipFill>
          <a:blip r:embed="rId3"/>
          <a:stretch>
            <a:fillRect/>
          </a:stretch>
        </p:blipFill>
        <p:spPr>
          <a:xfrm>
            <a:off x="4796534" y="1736531"/>
            <a:ext cx="6657975" cy="4314825"/>
          </a:xfrm>
          <a:prstGeom prst="rect">
            <a:avLst/>
          </a:prstGeom>
        </p:spPr>
      </p:pic>
    </p:spTree>
    <p:extLst>
      <p:ext uri="{BB962C8B-B14F-4D97-AF65-F5344CB8AC3E}">
        <p14:creationId xmlns:p14="http://schemas.microsoft.com/office/powerpoint/2010/main" val="323885555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代码写完，任务就完成了吗？</a:t>
            </a:r>
            <a:endParaRPr lang="en-US" altLang="zh-CN" sz="28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验证功能兼容性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验证显示兼容性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验证程序效果</a:t>
            </a:r>
            <a:endParaRPr lang="en-US" altLang="zh-CN" sz="2400" dirty="0">
              <a:solidFill>
                <a:schemeClr val="tx1"/>
              </a:solidFill>
              <a:latin typeface="微软雅黑" pitchFamily="34" charset="-122"/>
              <a:ea typeface="微软雅黑" pitchFamily="34" charset="-122"/>
            </a:endParaRPr>
          </a:p>
          <a:p>
            <a:pPr lvl="2"/>
            <a:r>
              <a:rPr lang="en-US" altLang="zh-CN" sz="2400" dirty="0">
                <a:solidFill>
                  <a:schemeClr val="tx1"/>
                </a:solidFill>
                <a:latin typeface="微软雅黑" pitchFamily="34" charset="-122"/>
                <a:ea typeface="微软雅黑" pitchFamily="34" charset="-122"/>
              </a:rPr>
              <a:t>…..</a:t>
            </a:r>
          </a:p>
          <a:p>
            <a:pPr lvl="2"/>
            <a:r>
              <a:rPr lang="en-US" altLang="zh-CN" sz="2400" dirty="0">
                <a:solidFill>
                  <a:schemeClr val="tx1"/>
                </a:solidFill>
                <a:latin typeface="微软雅黑" pitchFamily="34" charset="-122"/>
                <a:ea typeface="微软雅黑" pitchFamily="34" charset="-122"/>
              </a:rPr>
              <a:t>…</a:t>
            </a:r>
          </a:p>
          <a:p>
            <a:pPr lvl="2"/>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89984630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代码写完，任务就完成了吗？</a:t>
            </a:r>
            <a:endParaRPr lang="en-US" altLang="zh-CN" sz="28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验证功能兼容性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验证显示兼容性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验证程序效果</a:t>
            </a:r>
            <a:endParaRPr lang="en-US" altLang="zh-CN" sz="2400" dirty="0">
              <a:solidFill>
                <a:schemeClr val="tx1"/>
              </a:solidFill>
              <a:latin typeface="微软雅黑" pitchFamily="34" charset="-122"/>
              <a:ea typeface="微软雅黑" pitchFamily="34" charset="-122"/>
            </a:endParaRPr>
          </a:p>
          <a:p>
            <a:pPr lvl="2"/>
            <a:r>
              <a:rPr lang="en-US" altLang="zh-CN" sz="2400" dirty="0">
                <a:solidFill>
                  <a:schemeClr val="tx1"/>
                </a:solidFill>
                <a:latin typeface="微软雅黑" pitchFamily="34" charset="-122"/>
                <a:ea typeface="微软雅黑" pitchFamily="34" charset="-122"/>
              </a:rPr>
              <a:t>…..</a:t>
            </a:r>
          </a:p>
          <a:p>
            <a:pPr lvl="2"/>
            <a:r>
              <a:rPr lang="en-US" altLang="zh-CN" sz="2400" dirty="0">
                <a:solidFill>
                  <a:schemeClr val="tx1"/>
                </a:solidFill>
                <a:latin typeface="微软雅黑" pitchFamily="34" charset="-122"/>
                <a:ea typeface="微软雅黑" pitchFamily="34" charset="-122"/>
              </a:rPr>
              <a:t>…</a:t>
            </a:r>
          </a:p>
          <a:p>
            <a:pPr lvl="2"/>
            <a:endParaRPr lang="en-US" altLang="zh-CN" sz="2400" dirty="0">
              <a:solidFill>
                <a:schemeClr val="tx1"/>
              </a:solidFill>
              <a:latin typeface="微软雅黑" pitchFamily="34" charset="-122"/>
              <a:ea typeface="微软雅黑" pitchFamily="34" charset="-122"/>
            </a:endParaRPr>
          </a:p>
        </p:txBody>
      </p:sp>
      <p:grpSp>
        <p:nvGrpSpPr>
          <p:cNvPr id="8" name="组合 7">
            <a:extLst>
              <a:ext uri="{FF2B5EF4-FFF2-40B4-BE49-F238E27FC236}">
                <a16:creationId xmlns:a16="http://schemas.microsoft.com/office/drawing/2014/main" xmlns="" id="{EF2F98B2-87F7-47F8-8E86-A94C61C3D9D3}"/>
              </a:ext>
            </a:extLst>
          </p:cNvPr>
          <p:cNvGrpSpPr/>
          <p:nvPr/>
        </p:nvGrpSpPr>
        <p:grpSpPr>
          <a:xfrm>
            <a:off x="4339144" y="3008631"/>
            <a:ext cx="6774714" cy="3416266"/>
            <a:chOff x="4339144" y="3008631"/>
            <a:chExt cx="6774714" cy="3416266"/>
          </a:xfrm>
        </p:grpSpPr>
        <p:pic>
          <p:nvPicPr>
            <p:cNvPr id="5" name="图片 4">
              <a:extLst>
                <a:ext uri="{FF2B5EF4-FFF2-40B4-BE49-F238E27FC236}">
                  <a16:creationId xmlns:a16="http://schemas.microsoft.com/office/drawing/2014/main" xmlns="" id="{8071953C-DF47-47DE-B61C-9C18E67CA85D}"/>
                </a:ext>
              </a:extLst>
            </p:cNvPr>
            <p:cNvPicPr>
              <a:picLocks noChangeAspect="1"/>
            </p:cNvPicPr>
            <p:nvPr/>
          </p:nvPicPr>
          <p:blipFill>
            <a:blip r:embed="rId3"/>
            <a:stretch>
              <a:fillRect/>
            </a:stretch>
          </p:blipFill>
          <p:spPr>
            <a:xfrm>
              <a:off x="4339144" y="3497921"/>
              <a:ext cx="5439241" cy="2926976"/>
            </a:xfrm>
            <a:prstGeom prst="rect">
              <a:avLst/>
            </a:prstGeom>
          </p:spPr>
        </p:pic>
        <p:pic>
          <p:nvPicPr>
            <p:cNvPr id="7" name="图片 6">
              <a:extLst>
                <a:ext uri="{FF2B5EF4-FFF2-40B4-BE49-F238E27FC236}">
                  <a16:creationId xmlns:a16="http://schemas.microsoft.com/office/drawing/2014/main" xmlns="" id="{CC306408-766F-4FFE-8BD9-F867F1E04654}"/>
                </a:ext>
              </a:extLst>
            </p:cNvPr>
            <p:cNvPicPr>
              <a:picLocks noChangeAspect="1"/>
            </p:cNvPicPr>
            <p:nvPr/>
          </p:nvPicPr>
          <p:blipFill>
            <a:blip r:embed="rId4"/>
            <a:stretch>
              <a:fillRect/>
            </a:stretch>
          </p:blipFill>
          <p:spPr>
            <a:xfrm rot="20802767">
              <a:off x="9740420" y="3008631"/>
              <a:ext cx="1373438" cy="2312422"/>
            </a:xfrm>
            <a:prstGeom prst="rect">
              <a:avLst/>
            </a:prstGeom>
          </p:spPr>
        </p:pic>
      </p:grpSp>
    </p:spTree>
    <p:extLst>
      <p:ext uri="{BB962C8B-B14F-4D97-AF65-F5344CB8AC3E}">
        <p14:creationId xmlns:p14="http://schemas.microsoft.com/office/powerpoint/2010/main" val="329157116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增量的软件发布</a:t>
            </a:r>
            <a:endParaRPr lang="en-US" altLang="zh-CN" sz="28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冲刺结束后，总结经验教训</a:t>
            </a:r>
            <a:endParaRPr lang="en-US" altLang="zh-CN" sz="22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争取下一次做的更好</a:t>
            </a:r>
            <a:endParaRPr lang="en-US" altLang="zh-CN" sz="22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5C1227E8-752A-4F10-AFBC-FBB204441699}"/>
              </a:ext>
            </a:extLst>
          </p:cNvPr>
          <p:cNvPicPr>
            <a:picLocks noChangeAspect="1"/>
          </p:cNvPicPr>
          <p:nvPr/>
        </p:nvPicPr>
        <p:blipFill>
          <a:blip r:embed="rId3"/>
          <a:stretch>
            <a:fillRect/>
          </a:stretch>
        </p:blipFill>
        <p:spPr>
          <a:xfrm>
            <a:off x="5653667" y="2131862"/>
            <a:ext cx="5694589" cy="4302392"/>
          </a:xfrm>
          <a:prstGeom prst="rect">
            <a:avLst/>
          </a:prstGeom>
        </p:spPr>
      </p:pic>
    </p:spTree>
    <p:extLst>
      <p:ext uri="{BB962C8B-B14F-4D97-AF65-F5344CB8AC3E}">
        <p14:creationId xmlns:p14="http://schemas.microsoft.com/office/powerpoint/2010/main" val="229581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smtClean="0">
                <a:solidFill>
                  <a:schemeClr val="tx1"/>
                </a:solidFill>
                <a:latin typeface="微软雅黑" pitchFamily="34" charset="-122"/>
                <a:ea typeface="微软雅黑" pitchFamily="34" charset="-122"/>
              </a:rPr>
              <a:t>注重</a:t>
            </a:r>
            <a:r>
              <a:rPr lang="zh-CN" altLang="en-US" sz="2200" dirty="0">
                <a:solidFill>
                  <a:schemeClr val="tx1"/>
                </a:solidFill>
                <a:latin typeface="微软雅黑" pitchFamily="34" charset="-122"/>
                <a:ea typeface="微软雅黑" pitchFamily="34" charset="-122"/>
              </a:rPr>
              <a:t>客户或者说是重视应用的最终用户</a:t>
            </a:r>
            <a:r>
              <a:rPr lang="zh-CN" altLang="en-US" sz="2200" dirty="0" smtClean="0">
                <a:solidFill>
                  <a:schemeClr val="tx1"/>
                </a:solidFill>
                <a:latin typeface="微软雅黑" pitchFamily="34" charset="-122"/>
                <a:ea typeface="微软雅黑" pitchFamily="34" charset="-122"/>
              </a:rPr>
              <a:t>体验</a:t>
            </a:r>
            <a:endParaRPr lang="zh-CN" altLang="en-US"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534274" y="1738312"/>
            <a:ext cx="3891749" cy="2576513"/>
          </a:xfrm>
          <a:prstGeom prst="rect">
            <a:avLst/>
          </a:prstGeom>
        </p:spPr>
      </p:pic>
    </p:spTree>
    <p:extLst>
      <p:ext uri="{BB962C8B-B14F-4D97-AF65-F5344CB8AC3E}">
        <p14:creationId xmlns:p14="http://schemas.microsoft.com/office/powerpoint/2010/main" val="41369710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smtClean="0">
                <a:solidFill>
                  <a:schemeClr val="tx1"/>
                </a:solidFill>
                <a:latin typeface="微软雅黑" pitchFamily="34" charset="-122"/>
                <a:ea typeface="微软雅黑" pitchFamily="34" charset="-122"/>
              </a:rPr>
              <a:t>注重</a:t>
            </a:r>
            <a:r>
              <a:rPr lang="zh-CN" altLang="en-US" sz="2200" dirty="0">
                <a:solidFill>
                  <a:schemeClr val="tx1"/>
                </a:solidFill>
                <a:latin typeface="微软雅黑" pitchFamily="34" charset="-122"/>
                <a:ea typeface="微软雅黑" pitchFamily="34" charset="-122"/>
              </a:rPr>
              <a:t>客户或者说是重视应用的最终用户</a:t>
            </a:r>
            <a:r>
              <a:rPr lang="zh-CN" altLang="en-US" sz="2200" dirty="0" smtClean="0">
                <a:solidFill>
                  <a:schemeClr val="tx1"/>
                </a:solidFill>
                <a:latin typeface="微软雅黑" pitchFamily="34" charset="-122"/>
                <a:ea typeface="微软雅黑" pitchFamily="34" charset="-122"/>
              </a:rPr>
              <a:t>体验</a:t>
            </a:r>
            <a:endParaRPr lang="zh-CN" altLang="en-US"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534274" y="1738312"/>
            <a:ext cx="3891749" cy="2576513"/>
          </a:xfrm>
          <a:prstGeom prst="rect">
            <a:avLst/>
          </a:prstGeom>
        </p:spPr>
      </p:pic>
    </p:spTree>
    <p:extLst>
      <p:ext uri="{BB962C8B-B14F-4D97-AF65-F5344CB8AC3E}">
        <p14:creationId xmlns:p14="http://schemas.microsoft.com/office/powerpoint/2010/main" val="256251235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注重客户或者说是重视应用的最终用户体验</a:t>
            </a: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为</a:t>
            </a:r>
            <a:r>
              <a:rPr lang="zh-CN" altLang="en-US" sz="2800" dirty="0">
                <a:solidFill>
                  <a:schemeClr val="tx1"/>
                </a:solidFill>
                <a:latin typeface="微软雅黑" pitchFamily="34" charset="-122"/>
                <a:ea typeface="微软雅黑" pitchFamily="34" charset="-122"/>
              </a:rPr>
              <a:t>开发人员提供思考的安全边界</a:t>
            </a:r>
            <a:endParaRPr lang="en-US" altLang="zh-CN" sz="2800" dirty="0">
              <a:solidFill>
                <a:schemeClr val="tx1"/>
              </a:solidFill>
              <a:latin typeface="微软雅黑" pitchFamily="34" charset="-122"/>
              <a:ea typeface="微软雅黑" pitchFamily="34" charset="-122"/>
            </a:endParaRPr>
          </a:p>
          <a:p>
            <a:pPr lvl="1"/>
            <a:r>
              <a:rPr lang="zh-CN" altLang="en-US" sz="2200" dirty="0">
                <a:solidFill>
                  <a:schemeClr val="tx1"/>
                </a:solidFill>
                <a:latin typeface="微软雅黑" pitchFamily="34" charset="-122"/>
                <a:ea typeface="微软雅黑" pitchFamily="34" charset="-122"/>
              </a:rPr>
              <a:t>培养团队的创新能力，应该给每个成员一个</a:t>
            </a:r>
            <a:r>
              <a:rPr lang="zh-CN" altLang="en-US" sz="2200" dirty="0" smtClean="0">
                <a:solidFill>
                  <a:schemeClr val="tx1"/>
                </a:solidFill>
                <a:latin typeface="微软雅黑" pitchFamily="34" charset="-122"/>
                <a:ea typeface="微软雅黑" pitchFamily="34" charset="-122"/>
              </a:rPr>
              <a:t>安全的</a:t>
            </a:r>
            <a:r>
              <a:rPr lang="zh-CN" altLang="en-US" sz="2200" dirty="0">
                <a:solidFill>
                  <a:schemeClr val="tx1"/>
                </a:solidFill>
                <a:latin typeface="微软雅黑" pitchFamily="34" charset="-122"/>
                <a:ea typeface="微软雅黑" pitchFamily="34" charset="-122"/>
              </a:rPr>
              <a:t>环境提出自己的想法</a:t>
            </a:r>
            <a:endParaRPr lang="en-US" altLang="zh-CN"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874598" y="1049181"/>
            <a:ext cx="3529907" cy="2336957"/>
          </a:xfrm>
          <a:prstGeom prst="rect">
            <a:avLst/>
          </a:prstGeom>
        </p:spPr>
      </p:pic>
      <p:pic>
        <p:nvPicPr>
          <p:cNvPr id="4" name="图片 3"/>
          <p:cNvPicPr>
            <a:picLocks noChangeAspect="1"/>
          </p:cNvPicPr>
          <p:nvPr/>
        </p:nvPicPr>
        <p:blipFill>
          <a:blip r:embed="rId4"/>
          <a:stretch>
            <a:fillRect/>
          </a:stretch>
        </p:blipFill>
        <p:spPr>
          <a:xfrm>
            <a:off x="7929564" y="4338415"/>
            <a:ext cx="3310635" cy="2400293"/>
          </a:xfrm>
          <a:prstGeom prst="rect">
            <a:avLst/>
          </a:prstGeom>
        </p:spPr>
      </p:pic>
    </p:spTree>
    <p:extLst>
      <p:ext uri="{BB962C8B-B14F-4D97-AF65-F5344CB8AC3E}">
        <p14:creationId xmlns:p14="http://schemas.microsoft.com/office/powerpoint/2010/main" val="33374603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注重客户或者说是重视应用的最终用户体验</a:t>
            </a: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为</a:t>
            </a:r>
            <a:r>
              <a:rPr lang="zh-CN" altLang="en-US" sz="2800" dirty="0">
                <a:solidFill>
                  <a:schemeClr val="tx1"/>
                </a:solidFill>
                <a:latin typeface="微软雅黑" pitchFamily="34" charset="-122"/>
                <a:ea typeface="微软雅黑" pitchFamily="34" charset="-122"/>
              </a:rPr>
              <a:t>开发人员提供思考的安全边界</a:t>
            </a:r>
            <a:endParaRPr lang="en-US" altLang="zh-CN" sz="2800" dirty="0">
              <a:solidFill>
                <a:schemeClr val="tx1"/>
              </a:solidFill>
              <a:latin typeface="微软雅黑" pitchFamily="34" charset="-122"/>
              <a:ea typeface="微软雅黑" pitchFamily="34" charset="-122"/>
            </a:endParaRPr>
          </a:p>
          <a:p>
            <a:pPr lvl="1"/>
            <a:r>
              <a:rPr lang="zh-CN" altLang="en-US" sz="2200" dirty="0">
                <a:solidFill>
                  <a:schemeClr val="tx1"/>
                </a:solidFill>
                <a:latin typeface="微软雅黑" pitchFamily="34" charset="-122"/>
                <a:ea typeface="微软雅黑" pitchFamily="34" charset="-122"/>
              </a:rPr>
              <a:t>培养团队的创新能力，应该给每个成员一个</a:t>
            </a:r>
            <a:r>
              <a:rPr lang="zh-CN" altLang="en-US" sz="2200" dirty="0" smtClean="0">
                <a:solidFill>
                  <a:schemeClr val="tx1"/>
                </a:solidFill>
                <a:latin typeface="微软雅黑" pitchFamily="34" charset="-122"/>
                <a:ea typeface="微软雅黑" pitchFamily="34" charset="-122"/>
              </a:rPr>
              <a:t>安全的</a:t>
            </a:r>
            <a:r>
              <a:rPr lang="zh-CN" altLang="en-US" sz="2200" dirty="0">
                <a:solidFill>
                  <a:schemeClr val="tx1"/>
                </a:solidFill>
                <a:latin typeface="微软雅黑" pitchFamily="34" charset="-122"/>
                <a:ea typeface="微软雅黑" pitchFamily="34" charset="-122"/>
              </a:rPr>
              <a:t>环境提出自己的想法</a:t>
            </a:r>
            <a:endParaRPr lang="en-US" altLang="zh-CN"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874598" y="1049181"/>
            <a:ext cx="3529907" cy="2336957"/>
          </a:xfrm>
          <a:prstGeom prst="rect">
            <a:avLst/>
          </a:prstGeom>
        </p:spPr>
      </p:pic>
      <p:pic>
        <p:nvPicPr>
          <p:cNvPr id="4" name="图片 3"/>
          <p:cNvPicPr>
            <a:picLocks noChangeAspect="1"/>
          </p:cNvPicPr>
          <p:nvPr/>
        </p:nvPicPr>
        <p:blipFill>
          <a:blip r:embed="rId4"/>
          <a:stretch>
            <a:fillRect/>
          </a:stretch>
        </p:blipFill>
        <p:spPr>
          <a:xfrm>
            <a:off x="7929564" y="4338415"/>
            <a:ext cx="3310635" cy="2400293"/>
          </a:xfrm>
          <a:prstGeom prst="rect">
            <a:avLst/>
          </a:prstGeom>
        </p:spPr>
      </p:pic>
    </p:spTree>
    <p:extLst>
      <p:ext uri="{BB962C8B-B14F-4D97-AF65-F5344CB8AC3E}">
        <p14:creationId xmlns:p14="http://schemas.microsoft.com/office/powerpoint/2010/main" val="89484486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、使用资源</a:t>
            </a:r>
            <a:r>
              <a:rPr lang="zh-CN" altLang="en-US" sz="2200" dirty="0">
                <a:solidFill>
                  <a:schemeClr val="tx1"/>
                </a:solidFill>
                <a:latin typeface="微软雅黑" pitchFamily="34" charset="-122"/>
                <a:ea typeface="微软雅黑" pitchFamily="34" charset="-122"/>
              </a:rPr>
              <a:t>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spTree>
    <p:extLst>
      <p:ext uri="{BB962C8B-B14F-4D97-AF65-F5344CB8AC3E}">
        <p14:creationId xmlns:p14="http://schemas.microsoft.com/office/powerpoint/2010/main" val="149754073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11682098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a:t>
            </a:r>
            <a:r>
              <a:rPr lang="en-US" altLang="zh-CN" sz="2800" dirty="0" smtClean="0">
                <a:solidFill>
                  <a:schemeClr val="tx1"/>
                </a:solidFill>
                <a:latin typeface="微软雅黑" pitchFamily="34" charset="-122"/>
                <a:ea typeface="微软雅黑" pitchFamily="34" charset="-122"/>
              </a:rPr>
              <a:t>IT</a:t>
            </a:r>
            <a:r>
              <a:rPr lang="zh-CN" altLang="en-US" sz="2800" dirty="0" smtClean="0">
                <a:solidFill>
                  <a:schemeClr val="tx1"/>
                </a:solidFill>
                <a:latin typeface="微软雅黑" pitchFamily="34" charset="-122"/>
                <a:ea typeface="微软雅黑" pitchFamily="34" charset="-122"/>
              </a:rPr>
              <a:t>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a:t>
            </a:r>
            <a:r>
              <a:rPr lang="en-US" altLang="zh-CN" sz="2200" dirty="0" smtClean="0">
                <a:solidFill>
                  <a:schemeClr val="tx1"/>
                </a:solidFill>
                <a:latin typeface="微软雅黑" pitchFamily="34" charset="-122"/>
                <a:ea typeface="微软雅黑" pitchFamily="34" charset="-122"/>
              </a:rPr>
              <a:t>IT</a:t>
            </a:r>
            <a:r>
              <a:rPr lang="zh-CN" altLang="en-US" sz="2200" dirty="0">
                <a:solidFill>
                  <a:schemeClr val="tx1"/>
                </a:solidFill>
                <a:latin typeface="微软雅黑" pitchFamily="34" charset="-122"/>
                <a:ea typeface="微软雅黑" pitchFamily="34" charset="-122"/>
              </a:rPr>
              <a:t>资源来适当的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持续的交付</a:t>
            </a:r>
            <a:endParaRPr lang="en-US" altLang="zh-CN" sz="2800" dirty="0">
              <a:solidFill>
                <a:schemeClr val="tx1"/>
              </a:solidFill>
              <a:latin typeface="微软雅黑" pitchFamily="34" charset="-122"/>
              <a:ea typeface="微软雅黑" pitchFamily="34" charset="-122"/>
            </a:endParaRPr>
          </a:p>
          <a:p>
            <a:pPr lvl="2"/>
            <a:r>
              <a:rPr lang="zh-CN" altLang="en-US" sz="2000" dirty="0">
                <a:solidFill>
                  <a:schemeClr val="tx1"/>
                </a:solidFill>
                <a:latin typeface="微软雅黑" pitchFamily="34" charset="-122"/>
                <a:ea typeface="微软雅黑" pitchFamily="34" charset="-122"/>
              </a:rPr>
              <a:t>持续交付包含几个方面：集成、持续、部署、交付。</a:t>
            </a:r>
            <a:endParaRPr lang="en-US" altLang="zh-CN" sz="20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pic>
        <p:nvPicPr>
          <p:cNvPr id="5" name="图片 4"/>
          <p:cNvPicPr>
            <a:picLocks noChangeAspect="1"/>
          </p:cNvPicPr>
          <p:nvPr/>
        </p:nvPicPr>
        <p:blipFill>
          <a:blip r:embed="rId4"/>
          <a:stretch>
            <a:fillRect/>
          </a:stretch>
        </p:blipFill>
        <p:spPr>
          <a:xfrm>
            <a:off x="8141482" y="4392222"/>
            <a:ext cx="3571876" cy="2236758"/>
          </a:xfrm>
          <a:prstGeom prst="rect">
            <a:avLst/>
          </a:prstGeom>
        </p:spPr>
      </p:pic>
    </p:spTree>
    <p:extLst>
      <p:ext uri="{BB962C8B-B14F-4D97-AF65-F5344CB8AC3E}">
        <p14:creationId xmlns:p14="http://schemas.microsoft.com/office/powerpoint/2010/main" val="141996195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a:t>
            </a:r>
            <a:r>
              <a:rPr lang="en-US" altLang="zh-CN" sz="2800" dirty="0" smtClean="0">
                <a:solidFill>
                  <a:schemeClr val="tx1"/>
                </a:solidFill>
                <a:latin typeface="微软雅黑" pitchFamily="34" charset="-122"/>
                <a:ea typeface="微软雅黑" pitchFamily="34" charset="-122"/>
              </a:rPr>
              <a:t>IT</a:t>
            </a:r>
            <a:r>
              <a:rPr lang="zh-CN" altLang="en-US" sz="2800" dirty="0" smtClean="0">
                <a:solidFill>
                  <a:schemeClr val="tx1"/>
                </a:solidFill>
                <a:latin typeface="微软雅黑" pitchFamily="34" charset="-122"/>
                <a:ea typeface="微软雅黑" pitchFamily="34" charset="-122"/>
              </a:rPr>
              <a:t>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a:t>
            </a:r>
            <a:r>
              <a:rPr lang="en-US" altLang="zh-CN" sz="2200" dirty="0" smtClean="0">
                <a:solidFill>
                  <a:schemeClr val="tx1"/>
                </a:solidFill>
                <a:latin typeface="微软雅黑" pitchFamily="34" charset="-122"/>
                <a:ea typeface="微软雅黑" pitchFamily="34" charset="-122"/>
              </a:rPr>
              <a:t>IT</a:t>
            </a:r>
            <a:r>
              <a:rPr lang="zh-CN" altLang="en-US" sz="2200" dirty="0">
                <a:solidFill>
                  <a:schemeClr val="tx1"/>
                </a:solidFill>
                <a:latin typeface="微软雅黑" pitchFamily="34" charset="-122"/>
                <a:ea typeface="微软雅黑" pitchFamily="34" charset="-122"/>
              </a:rPr>
              <a:t>资源来适当的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持续的交付</a:t>
            </a:r>
            <a:endParaRPr lang="en-US" altLang="zh-CN" sz="2800" dirty="0">
              <a:solidFill>
                <a:schemeClr val="tx1"/>
              </a:solidFill>
              <a:latin typeface="微软雅黑" pitchFamily="34" charset="-122"/>
              <a:ea typeface="微软雅黑" pitchFamily="34" charset="-122"/>
            </a:endParaRPr>
          </a:p>
          <a:p>
            <a:pPr lvl="2"/>
            <a:r>
              <a:rPr lang="zh-CN" altLang="en-US" sz="2000" dirty="0">
                <a:solidFill>
                  <a:schemeClr val="tx1"/>
                </a:solidFill>
                <a:latin typeface="微软雅黑" pitchFamily="34" charset="-122"/>
                <a:ea typeface="微软雅黑" pitchFamily="34" charset="-122"/>
              </a:rPr>
              <a:t>持续交付包含几个方面：集成、持续、部署、交付。</a:t>
            </a:r>
            <a:endParaRPr lang="en-US" altLang="zh-CN" sz="20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pic>
        <p:nvPicPr>
          <p:cNvPr id="5" name="图片 4"/>
          <p:cNvPicPr>
            <a:picLocks noChangeAspect="1"/>
          </p:cNvPicPr>
          <p:nvPr/>
        </p:nvPicPr>
        <p:blipFill>
          <a:blip r:embed="rId4"/>
          <a:stretch>
            <a:fillRect/>
          </a:stretch>
        </p:blipFill>
        <p:spPr>
          <a:xfrm>
            <a:off x="8141482" y="4392222"/>
            <a:ext cx="3571876" cy="2236758"/>
          </a:xfrm>
          <a:prstGeom prst="rect">
            <a:avLst/>
          </a:prstGeom>
        </p:spPr>
      </p:pic>
    </p:spTree>
    <p:extLst>
      <p:ext uri="{BB962C8B-B14F-4D97-AF65-F5344CB8AC3E}">
        <p14:creationId xmlns:p14="http://schemas.microsoft.com/office/powerpoint/2010/main" val="385080647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53BAE9"/>
        </a:solidFill>
        <a:effectLst/>
      </p:bgPr>
    </p:bg>
    <p:spTree>
      <p:nvGrpSpPr>
        <p:cNvPr id="1" name=""/>
        <p:cNvGrpSpPr/>
        <p:nvPr/>
      </p:nvGrpSpPr>
      <p:grpSpPr>
        <a:xfrm>
          <a:off x="0" y="0"/>
          <a:ext cx="0" cy="0"/>
          <a:chOff x="0" y="0"/>
          <a:chExt cx="0" cy="0"/>
        </a:xfrm>
      </p:grpSpPr>
      <p:sp>
        <p:nvSpPr>
          <p:cNvPr id="17" name="任意多边形 16"/>
          <p:cNvSpPr/>
          <p:nvPr/>
        </p:nvSpPr>
        <p:spPr>
          <a:xfrm>
            <a:off x="-1" y="4882638"/>
            <a:ext cx="12192001" cy="1975365"/>
          </a:xfrm>
          <a:custGeom>
            <a:avLst/>
            <a:gdLst>
              <a:gd name="connsiteX0" fmla="*/ 4353340 w 12192001"/>
              <a:gd name="connsiteY0" fmla="*/ 0 h 1975365"/>
              <a:gd name="connsiteX1" fmla="*/ 5522941 w 12192001"/>
              <a:gd name="connsiteY1" fmla="*/ 551581 h 1975365"/>
              <a:gd name="connsiteX2" fmla="*/ 5532197 w 12192001"/>
              <a:gd name="connsiteY2" fmla="*/ 563959 h 1975365"/>
              <a:gd name="connsiteX3" fmla="*/ 5553053 w 12192001"/>
              <a:gd name="connsiteY3" fmla="*/ 553912 h 1975365"/>
              <a:gd name="connsiteX4" fmla="*/ 6143039 w 12192001"/>
              <a:gd name="connsiteY4" fmla="*/ 434799 h 1975365"/>
              <a:gd name="connsiteX5" fmla="*/ 7214812 w 12192001"/>
              <a:gd name="connsiteY5" fmla="*/ 878743 h 1975365"/>
              <a:gd name="connsiteX6" fmla="*/ 7274619 w 12192001"/>
              <a:gd name="connsiteY6" fmla="*/ 944547 h 1975365"/>
              <a:gd name="connsiteX7" fmla="*/ 7300992 w 12192001"/>
              <a:gd name="connsiteY7" fmla="*/ 901137 h 1975365"/>
              <a:gd name="connsiteX8" fmla="*/ 8776254 w 12192001"/>
              <a:gd name="connsiteY8" fmla="*/ 116746 h 1975365"/>
              <a:gd name="connsiteX9" fmla="*/ 10251516 w 12192001"/>
              <a:gd name="connsiteY9" fmla="*/ 901137 h 1975365"/>
              <a:gd name="connsiteX10" fmla="*/ 10255993 w 12192001"/>
              <a:gd name="connsiteY10" fmla="*/ 908506 h 1975365"/>
              <a:gd name="connsiteX11" fmla="*/ 10332727 w 12192001"/>
              <a:gd name="connsiteY11" fmla="*/ 824077 h 1975365"/>
              <a:gd name="connsiteX12" fmla="*/ 11404501 w 12192001"/>
              <a:gd name="connsiteY12" fmla="*/ 380133 h 1975365"/>
              <a:gd name="connsiteX13" fmla="*/ 12126982 w 12192001"/>
              <a:gd name="connsiteY13" fmla="*/ 563072 h 1975365"/>
              <a:gd name="connsiteX14" fmla="*/ 12192001 w 12192001"/>
              <a:gd name="connsiteY14" fmla="*/ 602572 h 1975365"/>
              <a:gd name="connsiteX15" fmla="*/ 12192001 w 12192001"/>
              <a:gd name="connsiteY15" fmla="*/ 1975365 h 1975365"/>
              <a:gd name="connsiteX16" fmla="*/ 0 w 12192001"/>
              <a:gd name="connsiteY16" fmla="*/ 1975365 h 1975365"/>
              <a:gd name="connsiteX17" fmla="*/ 0 w 12192001"/>
              <a:gd name="connsiteY17" fmla="*/ 204727 h 1975365"/>
              <a:gd name="connsiteX18" fmla="*/ 55205 w 12192001"/>
              <a:gd name="connsiteY18" fmla="*/ 207862 h 1975365"/>
              <a:gd name="connsiteX19" fmla="*/ 1223759 w 12192001"/>
              <a:gd name="connsiteY19" fmla="*/ 843689 h 1975365"/>
              <a:gd name="connsiteX20" fmla="*/ 1311523 w 12192001"/>
              <a:gd name="connsiteY20" fmla="*/ 961054 h 1975365"/>
              <a:gd name="connsiteX21" fmla="*/ 1316220 w 12192001"/>
              <a:gd name="connsiteY21" fmla="*/ 955887 h 1975365"/>
              <a:gd name="connsiteX22" fmla="*/ 2574237 w 12192001"/>
              <a:gd name="connsiteY22" fmla="*/ 434799 h 1975365"/>
              <a:gd name="connsiteX23" fmla="*/ 3103288 w 12192001"/>
              <a:gd name="connsiteY23" fmla="*/ 514784 h 1975365"/>
              <a:gd name="connsiteX24" fmla="*/ 3188753 w 12192001"/>
              <a:gd name="connsiteY24" fmla="*/ 546065 h 1975365"/>
              <a:gd name="connsiteX25" fmla="*/ 3281567 w 12192001"/>
              <a:gd name="connsiteY25" fmla="*/ 443944 h 1975365"/>
              <a:gd name="connsiteX26" fmla="*/ 4353340 w 12192001"/>
              <a:gd name="connsiteY26"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1" h="1975365">
                <a:moveTo>
                  <a:pt x="4353340" y="0"/>
                </a:moveTo>
                <a:cubicBezTo>
                  <a:pt x="4824213" y="0"/>
                  <a:pt x="5244936" y="214716"/>
                  <a:pt x="5522941" y="551581"/>
                </a:cubicBezTo>
                <a:lnTo>
                  <a:pt x="5532197" y="563959"/>
                </a:lnTo>
                <a:lnTo>
                  <a:pt x="5553053" y="553912"/>
                </a:lnTo>
                <a:cubicBezTo>
                  <a:pt x="5734391" y="477212"/>
                  <a:pt x="5933762" y="434799"/>
                  <a:pt x="6143039" y="434799"/>
                </a:cubicBezTo>
                <a:cubicBezTo>
                  <a:pt x="6561592" y="434799"/>
                  <a:pt x="6940521" y="604452"/>
                  <a:pt x="7214812" y="878743"/>
                </a:cubicBezTo>
                <a:lnTo>
                  <a:pt x="7274619" y="944547"/>
                </a:lnTo>
                <a:lnTo>
                  <a:pt x="7300992" y="901137"/>
                </a:lnTo>
                <a:cubicBezTo>
                  <a:pt x="7620710" y="427892"/>
                  <a:pt x="8162146" y="116746"/>
                  <a:pt x="8776254" y="116746"/>
                </a:cubicBezTo>
                <a:cubicBezTo>
                  <a:pt x="9390362" y="116746"/>
                  <a:pt x="9931798" y="427892"/>
                  <a:pt x="10251516" y="901137"/>
                </a:cubicBezTo>
                <a:lnTo>
                  <a:pt x="10255993" y="908506"/>
                </a:lnTo>
                <a:lnTo>
                  <a:pt x="10332727" y="824077"/>
                </a:lnTo>
                <a:cubicBezTo>
                  <a:pt x="10607018" y="549786"/>
                  <a:pt x="10985947" y="380133"/>
                  <a:pt x="11404501" y="380133"/>
                </a:cubicBezTo>
                <a:cubicBezTo>
                  <a:pt x="11666097" y="380133"/>
                  <a:pt x="11912215" y="446404"/>
                  <a:pt x="12126982" y="563072"/>
                </a:cubicBezTo>
                <a:lnTo>
                  <a:pt x="12192001" y="602572"/>
                </a:lnTo>
                <a:lnTo>
                  <a:pt x="12192001" y="1975365"/>
                </a:lnTo>
                <a:lnTo>
                  <a:pt x="0" y="1975365"/>
                </a:lnTo>
                <a:lnTo>
                  <a:pt x="0" y="204727"/>
                </a:lnTo>
                <a:lnTo>
                  <a:pt x="55205" y="207862"/>
                </a:lnTo>
                <a:cubicBezTo>
                  <a:pt x="524453" y="261507"/>
                  <a:pt x="938234" y="497713"/>
                  <a:pt x="1223759" y="843689"/>
                </a:cubicBezTo>
                <a:lnTo>
                  <a:pt x="1311523" y="961054"/>
                </a:lnTo>
                <a:lnTo>
                  <a:pt x="1316220" y="955887"/>
                </a:lnTo>
                <a:cubicBezTo>
                  <a:pt x="1638174" y="633932"/>
                  <a:pt x="2082950" y="434799"/>
                  <a:pt x="2574237" y="434799"/>
                </a:cubicBezTo>
                <a:cubicBezTo>
                  <a:pt x="2758469" y="434799"/>
                  <a:pt x="2936161" y="462802"/>
                  <a:pt x="3103288" y="514784"/>
                </a:cubicBezTo>
                <a:lnTo>
                  <a:pt x="3188753" y="546065"/>
                </a:lnTo>
                <a:lnTo>
                  <a:pt x="3281567" y="443944"/>
                </a:lnTo>
                <a:cubicBezTo>
                  <a:pt x="3555858" y="169652"/>
                  <a:pt x="3934787" y="0"/>
                  <a:pt x="4353340"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 y="5412811"/>
            <a:ext cx="12192000" cy="1445191"/>
          </a:xfrm>
          <a:custGeom>
            <a:avLst/>
            <a:gdLst>
              <a:gd name="connsiteX0" fmla="*/ 3397688 w 12192000"/>
              <a:gd name="connsiteY0" fmla="*/ 0 h 1445191"/>
              <a:gd name="connsiteX1" fmla="*/ 4028686 w 12192000"/>
              <a:gd name="connsiteY1" fmla="*/ 335498 h 1445191"/>
              <a:gd name="connsiteX2" fmla="*/ 4064859 w 12192000"/>
              <a:gd name="connsiteY2" fmla="*/ 402142 h 1445191"/>
              <a:gd name="connsiteX3" fmla="*/ 4184991 w 12192000"/>
              <a:gd name="connsiteY3" fmla="*/ 336937 h 1445191"/>
              <a:gd name="connsiteX4" fmla="*/ 4481190 w 12192000"/>
              <a:gd name="connsiteY4" fmla="*/ 277137 h 1445191"/>
              <a:gd name="connsiteX5" fmla="*/ 5112188 w 12192000"/>
              <a:gd name="connsiteY5" fmla="*/ 612635 h 1445191"/>
              <a:gd name="connsiteX6" fmla="*/ 5112268 w 12192000"/>
              <a:gd name="connsiteY6" fmla="*/ 612785 h 1445191"/>
              <a:gd name="connsiteX7" fmla="*/ 5138627 w 12192000"/>
              <a:gd name="connsiteY7" fmla="*/ 564223 h 1445191"/>
              <a:gd name="connsiteX8" fmla="*/ 5943603 w 12192000"/>
              <a:gd name="connsiteY8" fmla="*/ 136221 h 1445191"/>
              <a:gd name="connsiteX9" fmla="*/ 6406326 w 12192000"/>
              <a:gd name="connsiteY9" fmla="*/ 253387 h 1445191"/>
              <a:gd name="connsiteX10" fmla="*/ 6446733 w 12192000"/>
              <a:gd name="connsiteY10" fmla="*/ 277935 h 1445191"/>
              <a:gd name="connsiteX11" fmla="*/ 6492158 w 12192000"/>
              <a:gd name="connsiteY11" fmla="*/ 222879 h 1445191"/>
              <a:gd name="connsiteX12" fmla="*/ 7030236 w 12192000"/>
              <a:gd name="connsiteY12" fmla="*/ 0 h 1445191"/>
              <a:gd name="connsiteX13" fmla="*/ 7568314 w 12192000"/>
              <a:gd name="connsiteY13" fmla="*/ 222879 h 1445191"/>
              <a:gd name="connsiteX14" fmla="*/ 7608074 w 12192000"/>
              <a:gd name="connsiteY14" fmla="*/ 271069 h 1445191"/>
              <a:gd name="connsiteX15" fmla="*/ 7616564 w 12192000"/>
              <a:gd name="connsiteY15" fmla="*/ 265911 h 1445191"/>
              <a:gd name="connsiteX16" fmla="*/ 8079289 w 12192000"/>
              <a:gd name="connsiteY16" fmla="*/ 148745 h 1445191"/>
              <a:gd name="connsiteX17" fmla="*/ 8813332 w 12192000"/>
              <a:gd name="connsiteY17" fmla="*/ 484217 h 1445191"/>
              <a:gd name="connsiteX18" fmla="*/ 8909108 w 12192000"/>
              <a:gd name="connsiteY18" fmla="*/ 615575 h 1445191"/>
              <a:gd name="connsiteX19" fmla="*/ 8910704 w 12192000"/>
              <a:gd name="connsiteY19" fmla="*/ 612634 h 1445191"/>
              <a:gd name="connsiteX20" fmla="*/ 9541702 w 12192000"/>
              <a:gd name="connsiteY20" fmla="*/ 277136 h 1445191"/>
              <a:gd name="connsiteX21" fmla="*/ 9967160 w 12192000"/>
              <a:gd name="connsiteY21" fmla="*/ 407095 h 1445191"/>
              <a:gd name="connsiteX22" fmla="*/ 9976306 w 12192000"/>
              <a:gd name="connsiteY22" fmla="*/ 414641 h 1445191"/>
              <a:gd name="connsiteX23" fmla="*/ 10019263 w 12192000"/>
              <a:gd name="connsiteY23" fmla="*/ 335498 h 1445191"/>
              <a:gd name="connsiteX24" fmla="*/ 10650261 w 12192000"/>
              <a:gd name="connsiteY24" fmla="*/ 0 h 1445191"/>
              <a:gd name="connsiteX25" fmla="*/ 11281259 w 12192000"/>
              <a:gd name="connsiteY25" fmla="*/ 335498 h 1445191"/>
              <a:gd name="connsiteX26" fmla="*/ 11306422 w 12192000"/>
              <a:gd name="connsiteY26" fmla="*/ 381858 h 1445191"/>
              <a:gd name="connsiteX27" fmla="*/ 11321378 w 12192000"/>
              <a:gd name="connsiteY27" fmla="*/ 369518 h 1445191"/>
              <a:gd name="connsiteX28" fmla="*/ 11746836 w 12192000"/>
              <a:gd name="connsiteY28" fmla="*/ 239559 h 1445191"/>
              <a:gd name="connsiteX29" fmla="*/ 12172294 w 12192000"/>
              <a:gd name="connsiteY29" fmla="*/ 369518 h 1445191"/>
              <a:gd name="connsiteX30" fmla="*/ 12192000 w 12192000"/>
              <a:gd name="connsiteY30" fmla="*/ 385777 h 1445191"/>
              <a:gd name="connsiteX31" fmla="*/ 12192000 w 12192000"/>
              <a:gd name="connsiteY31" fmla="*/ 1445191 h 1445191"/>
              <a:gd name="connsiteX32" fmla="*/ 0 w 12192000"/>
              <a:gd name="connsiteY32" fmla="*/ 1445191 h 1445191"/>
              <a:gd name="connsiteX33" fmla="*/ 0 w 12192000"/>
              <a:gd name="connsiteY33" fmla="*/ 52120 h 1445191"/>
              <a:gd name="connsiteX34" fmla="*/ 68550 w 12192000"/>
              <a:gd name="connsiteY34" fmla="*/ 79738 h 1445191"/>
              <a:gd name="connsiteX35" fmla="*/ 247175 w 12192000"/>
              <a:gd name="connsiteY35" fmla="*/ 184935 h 1445191"/>
              <a:gd name="connsiteX36" fmla="*/ 338186 w 12192000"/>
              <a:gd name="connsiteY36" fmla="*/ 253847 h 1445191"/>
              <a:gd name="connsiteX37" fmla="*/ 338943 w 12192000"/>
              <a:gd name="connsiteY37" fmla="*/ 253387 h 1445191"/>
              <a:gd name="connsiteX38" fmla="*/ 801669 w 12192000"/>
              <a:gd name="connsiteY38" fmla="*/ 136221 h 1445191"/>
              <a:gd name="connsiteX39" fmla="*/ 1631894 w 12192000"/>
              <a:gd name="connsiteY39" fmla="*/ 603610 h 1445191"/>
              <a:gd name="connsiteX40" fmla="*/ 1638578 w 12192000"/>
              <a:gd name="connsiteY40" fmla="*/ 617070 h 1445191"/>
              <a:gd name="connsiteX41" fmla="*/ 1711200 w 12192000"/>
              <a:gd name="connsiteY41" fmla="*/ 529051 h 1445191"/>
              <a:gd name="connsiteX42" fmla="*/ 2289136 w 12192000"/>
              <a:gd name="connsiteY42" fmla="*/ 289663 h 1445191"/>
              <a:gd name="connsiteX43" fmla="*/ 2695964 w 12192000"/>
              <a:gd name="connsiteY43" fmla="*/ 397949 h 1445191"/>
              <a:gd name="connsiteX44" fmla="*/ 2722727 w 12192000"/>
              <a:gd name="connsiteY44" fmla="*/ 416495 h 1445191"/>
              <a:gd name="connsiteX45" fmla="*/ 2766691 w 12192000"/>
              <a:gd name="connsiteY45" fmla="*/ 335498 h 1445191"/>
              <a:gd name="connsiteX46" fmla="*/ 3397688 w 12192000"/>
              <a:gd name="connsiteY46"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2000" h="1445191">
                <a:moveTo>
                  <a:pt x="3397688" y="0"/>
                </a:moveTo>
                <a:cubicBezTo>
                  <a:pt x="3660354" y="0"/>
                  <a:pt x="3891936" y="133083"/>
                  <a:pt x="4028686" y="335498"/>
                </a:cubicBezTo>
                <a:lnTo>
                  <a:pt x="4064859" y="402142"/>
                </a:lnTo>
                <a:lnTo>
                  <a:pt x="4184991" y="336937"/>
                </a:lnTo>
                <a:cubicBezTo>
                  <a:pt x="4276031" y="298430"/>
                  <a:pt x="4376124" y="277137"/>
                  <a:pt x="4481190" y="277137"/>
                </a:cubicBezTo>
                <a:cubicBezTo>
                  <a:pt x="4743855" y="277137"/>
                  <a:pt x="4975438" y="410220"/>
                  <a:pt x="5112188" y="612635"/>
                </a:cubicBezTo>
                <a:lnTo>
                  <a:pt x="5112268" y="612785"/>
                </a:lnTo>
                <a:lnTo>
                  <a:pt x="5138627" y="564223"/>
                </a:lnTo>
                <a:cubicBezTo>
                  <a:pt x="5313082" y="305997"/>
                  <a:pt x="5608515" y="136221"/>
                  <a:pt x="5943603" y="136221"/>
                </a:cubicBezTo>
                <a:cubicBezTo>
                  <a:pt x="6111145" y="136221"/>
                  <a:pt x="6268776" y="178665"/>
                  <a:pt x="6406326" y="253387"/>
                </a:cubicBezTo>
                <a:lnTo>
                  <a:pt x="6446733" y="277935"/>
                </a:lnTo>
                <a:lnTo>
                  <a:pt x="6492158" y="222879"/>
                </a:lnTo>
                <a:cubicBezTo>
                  <a:pt x="6629864" y="85173"/>
                  <a:pt x="6820104" y="0"/>
                  <a:pt x="7030236" y="0"/>
                </a:cubicBezTo>
                <a:cubicBezTo>
                  <a:pt x="7240368" y="0"/>
                  <a:pt x="7430608" y="85173"/>
                  <a:pt x="7568314" y="222879"/>
                </a:cubicBezTo>
                <a:lnTo>
                  <a:pt x="7608074" y="271069"/>
                </a:lnTo>
                <a:lnTo>
                  <a:pt x="7616564" y="265911"/>
                </a:lnTo>
                <a:cubicBezTo>
                  <a:pt x="7754115" y="191189"/>
                  <a:pt x="7911746" y="148745"/>
                  <a:pt x="8079289" y="148745"/>
                </a:cubicBezTo>
                <a:cubicBezTo>
                  <a:pt x="8372490" y="148745"/>
                  <a:pt x="8635332" y="278730"/>
                  <a:pt x="8813332" y="484217"/>
                </a:cubicBezTo>
                <a:lnTo>
                  <a:pt x="8909108" y="615575"/>
                </a:lnTo>
                <a:lnTo>
                  <a:pt x="8910704" y="612634"/>
                </a:lnTo>
                <a:cubicBezTo>
                  <a:pt x="9047454" y="410219"/>
                  <a:pt x="9279036" y="277136"/>
                  <a:pt x="9541702" y="277136"/>
                </a:cubicBezTo>
                <a:cubicBezTo>
                  <a:pt x="9699301" y="277136"/>
                  <a:pt x="9845711" y="325046"/>
                  <a:pt x="9967160" y="407095"/>
                </a:cubicBezTo>
                <a:lnTo>
                  <a:pt x="9976306" y="414641"/>
                </a:lnTo>
                <a:lnTo>
                  <a:pt x="10019263" y="335498"/>
                </a:lnTo>
                <a:cubicBezTo>
                  <a:pt x="10156013" y="133083"/>
                  <a:pt x="10387595" y="0"/>
                  <a:pt x="10650261" y="0"/>
                </a:cubicBezTo>
                <a:cubicBezTo>
                  <a:pt x="10912927" y="0"/>
                  <a:pt x="11144509" y="133083"/>
                  <a:pt x="11281259" y="335498"/>
                </a:cubicBezTo>
                <a:lnTo>
                  <a:pt x="11306422" y="381858"/>
                </a:lnTo>
                <a:lnTo>
                  <a:pt x="11321378" y="369518"/>
                </a:lnTo>
                <a:cubicBezTo>
                  <a:pt x="11442827" y="287469"/>
                  <a:pt x="11589237" y="239559"/>
                  <a:pt x="11746836" y="239559"/>
                </a:cubicBezTo>
                <a:cubicBezTo>
                  <a:pt x="11904435" y="239559"/>
                  <a:pt x="12050845" y="287469"/>
                  <a:pt x="12172294" y="369518"/>
                </a:cubicBezTo>
                <a:lnTo>
                  <a:pt x="12192000" y="385777"/>
                </a:lnTo>
                <a:lnTo>
                  <a:pt x="12192000" y="1445191"/>
                </a:lnTo>
                <a:lnTo>
                  <a:pt x="0" y="1445191"/>
                </a:lnTo>
                <a:lnTo>
                  <a:pt x="0" y="52120"/>
                </a:lnTo>
                <a:lnTo>
                  <a:pt x="68550" y="79738"/>
                </a:lnTo>
                <a:cubicBezTo>
                  <a:pt x="130842" y="110458"/>
                  <a:pt x="190524" y="145664"/>
                  <a:pt x="247175" y="184935"/>
                </a:cubicBezTo>
                <a:lnTo>
                  <a:pt x="338186" y="253847"/>
                </a:lnTo>
                <a:lnTo>
                  <a:pt x="338943" y="253387"/>
                </a:lnTo>
                <a:cubicBezTo>
                  <a:pt x="476494" y="178665"/>
                  <a:pt x="634125" y="136221"/>
                  <a:pt x="801669" y="136221"/>
                </a:cubicBezTo>
                <a:cubicBezTo>
                  <a:pt x="1153510" y="136221"/>
                  <a:pt x="1461634" y="323399"/>
                  <a:pt x="1631894" y="603610"/>
                </a:cubicBezTo>
                <a:lnTo>
                  <a:pt x="1638578" y="617070"/>
                </a:lnTo>
                <a:lnTo>
                  <a:pt x="1711200" y="529051"/>
                </a:lnTo>
                <a:cubicBezTo>
                  <a:pt x="1859106" y="381145"/>
                  <a:pt x="2063437" y="289663"/>
                  <a:pt x="2289136" y="289663"/>
                </a:cubicBezTo>
                <a:cubicBezTo>
                  <a:pt x="2437250" y="289663"/>
                  <a:pt x="2576162" y="329061"/>
                  <a:pt x="2695964" y="397949"/>
                </a:cubicBezTo>
                <a:lnTo>
                  <a:pt x="2722727" y="416495"/>
                </a:lnTo>
                <a:lnTo>
                  <a:pt x="2766691" y="335498"/>
                </a:lnTo>
                <a:cubicBezTo>
                  <a:pt x="2903440" y="133083"/>
                  <a:pt x="3135023" y="0"/>
                  <a:pt x="3397688"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2" y="5724663"/>
            <a:ext cx="12191999" cy="1133339"/>
          </a:xfrm>
          <a:custGeom>
            <a:avLst/>
            <a:gdLst>
              <a:gd name="connsiteX0" fmla="*/ 4324187 w 12191999"/>
              <a:gd name="connsiteY0" fmla="*/ 0 h 1133339"/>
              <a:gd name="connsiteX1" fmla="*/ 4828786 w 12191999"/>
              <a:gd name="connsiteY1" fmla="*/ 268294 h 1133339"/>
              <a:gd name="connsiteX2" fmla="*/ 4852161 w 12191999"/>
              <a:gd name="connsiteY2" fmla="*/ 311359 h 1133339"/>
              <a:gd name="connsiteX3" fmla="*/ 4874652 w 12191999"/>
              <a:gd name="connsiteY3" fmla="*/ 309092 h 1133339"/>
              <a:gd name="connsiteX4" fmla="*/ 5307165 w 12191999"/>
              <a:gd name="connsiteY4" fmla="*/ 539058 h 1133339"/>
              <a:gd name="connsiteX5" fmla="*/ 5334082 w 12191999"/>
              <a:gd name="connsiteY5" fmla="*/ 588645 h 1133339"/>
              <a:gd name="connsiteX6" fmla="*/ 5405825 w 12191999"/>
              <a:gd name="connsiteY6" fmla="*/ 549703 h 1133339"/>
              <a:gd name="connsiteX7" fmla="*/ 5608854 w 12191999"/>
              <a:gd name="connsiteY7" fmla="*/ 508714 h 1133339"/>
              <a:gd name="connsiteX8" fmla="*/ 5653102 w 12191999"/>
              <a:gd name="connsiteY8" fmla="*/ 512618 h 1133339"/>
              <a:gd name="connsiteX9" fmla="*/ 5684350 w 12191999"/>
              <a:gd name="connsiteY9" fmla="*/ 474742 h 1133339"/>
              <a:gd name="connsiteX10" fmla="*/ 6053173 w 12191999"/>
              <a:gd name="connsiteY10" fmla="*/ 321971 h 1133339"/>
              <a:gd name="connsiteX11" fmla="*/ 6256201 w 12191999"/>
              <a:gd name="connsiteY11" fmla="*/ 362960 h 1133339"/>
              <a:gd name="connsiteX12" fmla="*/ 6335091 w 12191999"/>
              <a:gd name="connsiteY12" fmla="*/ 405780 h 1133339"/>
              <a:gd name="connsiteX13" fmla="*/ 6344312 w 12191999"/>
              <a:gd name="connsiteY13" fmla="*/ 398172 h 1133339"/>
              <a:gd name="connsiteX14" fmla="*/ 6635938 w 12191999"/>
              <a:gd name="connsiteY14" fmla="*/ 309092 h 1133339"/>
              <a:gd name="connsiteX15" fmla="*/ 7004761 w 12191999"/>
              <a:gd name="connsiteY15" fmla="*/ 461863 h 1133339"/>
              <a:gd name="connsiteX16" fmla="*/ 7041595 w 12191999"/>
              <a:gd name="connsiteY16" fmla="*/ 506507 h 1133339"/>
              <a:gd name="connsiteX17" fmla="*/ 7048024 w 12191999"/>
              <a:gd name="connsiteY17" fmla="*/ 501203 h 1133339"/>
              <a:gd name="connsiteX18" fmla="*/ 7339652 w 12191999"/>
              <a:gd name="connsiteY18" fmla="*/ 412123 h 1133339"/>
              <a:gd name="connsiteX19" fmla="*/ 7820257 w 12191999"/>
              <a:gd name="connsiteY19" fmla="*/ 730689 h 1133339"/>
              <a:gd name="connsiteX20" fmla="*/ 7823882 w 12191999"/>
              <a:gd name="connsiteY20" fmla="*/ 742369 h 1133339"/>
              <a:gd name="connsiteX21" fmla="*/ 7829379 w 12191999"/>
              <a:gd name="connsiteY21" fmla="*/ 732242 h 1133339"/>
              <a:gd name="connsiteX22" fmla="*/ 8261893 w 12191999"/>
              <a:gd name="connsiteY22" fmla="*/ 502276 h 1133339"/>
              <a:gd name="connsiteX23" fmla="*/ 8441234 w 12191999"/>
              <a:gd name="connsiteY23" fmla="*/ 533926 h 1133339"/>
              <a:gd name="connsiteX24" fmla="*/ 8512634 w 12191999"/>
              <a:gd name="connsiteY24" fmla="*/ 567236 h 1133339"/>
              <a:gd name="connsiteX25" fmla="*/ 8534598 w 12191999"/>
              <a:gd name="connsiteY25" fmla="*/ 526771 h 1133339"/>
              <a:gd name="connsiteX26" fmla="*/ 8840079 w 12191999"/>
              <a:gd name="connsiteY26" fmla="*/ 364348 h 1133339"/>
              <a:gd name="connsiteX27" fmla="*/ 9145560 w 12191999"/>
              <a:gd name="connsiteY27" fmla="*/ 526771 h 1133339"/>
              <a:gd name="connsiteX28" fmla="*/ 9164773 w 12191999"/>
              <a:gd name="connsiteY28" fmla="*/ 562169 h 1133339"/>
              <a:gd name="connsiteX29" fmla="*/ 9187740 w 12191999"/>
              <a:gd name="connsiteY29" fmla="*/ 549703 h 1133339"/>
              <a:gd name="connsiteX30" fmla="*/ 9390768 w 12191999"/>
              <a:gd name="connsiteY30" fmla="*/ 508714 h 1133339"/>
              <a:gd name="connsiteX31" fmla="*/ 9836849 w 12191999"/>
              <a:gd name="connsiteY31" fmla="*/ 759843 h 1133339"/>
              <a:gd name="connsiteX32" fmla="*/ 9846695 w 12191999"/>
              <a:gd name="connsiteY32" fmla="*/ 779672 h 1133339"/>
              <a:gd name="connsiteX33" fmla="*/ 9859902 w 12191999"/>
              <a:gd name="connsiteY33" fmla="*/ 737128 h 1133339"/>
              <a:gd name="connsiteX34" fmla="*/ 10340506 w 12191999"/>
              <a:gd name="connsiteY34" fmla="*/ 418562 h 1133339"/>
              <a:gd name="connsiteX35" fmla="*/ 10543534 w 12191999"/>
              <a:gd name="connsiteY35" fmla="*/ 459551 h 1133339"/>
              <a:gd name="connsiteX36" fmla="*/ 10626367 w 12191999"/>
              <a:gd name="connsiteY36" fmla="*/ 504512 h 1133339"/>
              <a:gd name="connsiteX37" fmla="*/ 10672181 w 12191999"/>
              <a:gd name="connsiteY37" fmla="*/ 448985 h 1133339"/>
              <a:gd name="connsiteX38" fmla="*/ 11041003 w 12191999"/>
              <a:gd name="connsiteY38" fmla="*/ 296214 h 1133339"/>
              <a:gd name="connsiteX39" fmla="*/ 11332631 w 12191999"/>
              <a:gd name="connsiteY39" fmla="*/ 385294 h 1133339"/>
              <a:gd name="connsiteX40" fmla="*/ 11371408 w 12191999"/>
              <a:gd name="connsiteY40" fmla="*/ 417288 h 1133339"/>
              <a:gd name="connsiteX41" fmla="*/ 11406247 w 12191999"/>
              <a:gd name="connsiteY41" fmla="*/ 398377 h 1133339"/>
              <a:gd name="connsiteX42" fmla="*/ 11609275 w 12191999"/>
              <a:gd name="connsiteY42" fmla="*/ 357388 h 1133339"/>
              <a:gd name="connsiteX43" fmla="*/ 12089879 w 12191999"/>
              <a:gd name="connsiteY43" fmla="*/ 675954 h 1133339"/>
              <a:gd name="connsiteX44" fmla="*/ 12109865 w 12191999"/>
              <a:gd name="connsiteY44" fmla="*/ 740336 h 1133339"/>
              <a:gd name="connsiteX45" fmla="*/ 12187741 w 12191999"/>
              <a:gd name="connsiteY45" fmla="*/ 732486 h 1133339"/>
              <a:gd name="connsiteX46" fmla="*/ 12191999 w 12191999"/>
              <a:gd name="connsiteY46" fmla="*/ 732755 h 1133339"/>
              <a:gd name="connsiteX47" fmla="*/ 12191999 w 12191999"/>
              <a:gd name="connsiteY47" fmla="*/ 1133339 h 1133339"/>
              <a:gd name="connsiteX48" fmla="*/ 0 w 12191999"/>
              <a:gd name="connsiteY48" fmla="*/ 1133339 h 1133339"/>
              <a:gd name="connsiteX49" fmla="*/ 0 w 12191999"/>
              <a:gd name="connsiteY49" fmla="*/ 662259 h 1133339"/>
              <a:gd name="connsiteX50" fmla="*/ 35270 w 12191999"/>
              <a:gd name="connsiteY50" fmla="*/ 627821 h 1133339"/>
              <a:gd name="connsiteX51" fmla="*/ 367052 w 12191999"/>
              <a:gd name="connsiteY51" fmla="*/ 508714 h 1133339"/>
              <a:gd name="connsiteX52" fmla="*/ 761454 w 12191999"/>
              <a:gd name="connsiteY52" fmla="*/ 688964 h 1133339"/>
              <a:gd name="connsiteX53" fmla="*/ 765322 w 12191999"/>
              <a:gd name="connsiteY53" fmla="*/ 694269 h 1133339"/>
              <a:gd name="connsiteX54" fmla="*/ 779363 w 12191999"/>
              <a:gd name="connsiteY54" fmla="*/ 668401 h 1133339"/>
              <a:gd name="connsiteX55" fmla="*/ 1249255 w 12191999"/>
              <a:gd name="connsiteY55" fmla="*/ 418562 h 1133339"/>
              <a:gd name="connsiteX56" fmla="*/ 1469828 w 12191999"/>
              <a:gd name="connsiteY56" fmla="*/ 463094 h 1133339"/>
              <a:gd name="connsiteX57" fmla="*/ 1529039 w 12191999"/>
              <a:gd name="connsiteY57" fmla="*/ 495232 h 1133339"/>
              <a:gd name="connsiteX58" fmla="*/ 1556571 w 12191999"/>
              <a:gd name="connsiteY58" fmla="*/ 461863 h 1133339"/>
              <a:gd name="connsiteX59" fmla="*/ 1925393 w 12191999"/>
              <a:gd name="connsiteY59" fmla="*/ 309092 h 1133339"/>
              <a:gd name="connsiteX60" fmla="*/ 2128421 w 12191999"/>
              <a:gd name="connsiteY60" fmla="*/ 350081 h 1133339"/>
              <a:gd name="connsiteX61" fmla="*/ 2211864 w 12191999"/>
              <a:gd name="connsiteY61" fmla="*/ 395372 h 1133339"/>
              <a:gd name="connsiteX62" fmla="*/ 2265051 w 12191999"/>
              <a:gd name="connsiteY62" fmla="*/ 366503 h 1133339"/>
              <a:gd name="connsiteX63" fmla="*/ 2485624 w 12191999"/>
              <a:gd name="connsiteY63" fmla="*/ 321971 h 1133339"/>
              <a:gd name="connsiteX64" fmla="*/ 3007763 w 12191999"/>
              <a:gd name="connsiteY64" fmla="*/ 668067 h 1133339"/>
              <a:gd name="connsiteX65" fmla="*/ 3028976 w 12191999"/>
              <a:gd name="connsiteY65" fmla="*/ 736404 h 1133339"/>
              <a:gd name="connsiteX66" fmla="*/ 3043766 w 12191999"/>
              <a:gd name="connsiteY66" fmla="*/ 731813 h 1133339"/>
              <a:gd name="connsiteX67" fmla="*/ 3148886 w 12191999"/>
              <a:gd name="connsiteY67" fmla="*/ 721216 h 1133339"/>
              <a:gd name="connsiteX68" fmla="*/ 3166919 w 12191999"/>
              <a:gd name="connsiteY68" fmla="*/ 722353 h 1133339"/>
              <a:gd name="connsiteX69" fmla="*/ 3196314 w 12191999"/>
              <a:gd name="connsiteY69" fmla="*/ 627658 h 1133339"/>
              <a:gd name="connsiteX70" fmla="*/ 3676918 w 12191999"/>
              <a:gd name="connsiteY70" fmla="*/ 309092 h 1133339"/>
              <a:gd name="connsiteX71" fmla="*/ 3782038 w 12191999"/>
              <a:gd name="connsiteY71" fmla="*/ 319689 h 1133339"/>
              <a:gd name="connsiteX72" fmla="*/ 3790298 w 12191999"/>
              <a:gd name="connsiteY72" fmla="*/ 322253 h 1133339"/>
              <a:gd name="connsiteX73" fmla="*/ 3819586 w 12191999"/>
              <a:gd name="connsiteY73" fmla="*/ 268294 h 1133339"/>
              <a:gd name="connsiteX74" fmla="*/ 4324187 w 12191999"/>
              <a:gd name="connsiteY74"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1999" h="1133339">
                <a:moveTo>
                  <a:pt x="4324187" y="0"/>
                </a:moveTo>
                <a:cubicBezTo>
                  <a:pt x="4534237" y="0"/>
                  <a:pt x="4719430" y="106424"/>
                  <a:pt x="4828786" y="268294"/>
                </a:cubicBezTo>
                <a:lnTo>
                  <a:pt x="4852161" y="311359"/>
                </a:lnTo>
                <a:lnTo>
                  <a:pt x="4874652" y="309092"/>
                </a:lnTo>
                <a:cubicBezTo>
                  <a:pt x="5054694" y="309092"/>
                  <a:pt x="5213432" y="400313"/>
                  <a:pt x="5307165" y="539058"/>
                </a:cubicBezTo>
                <a:lnTo>
                  <a:pt x="5334082" y="588645"/>
                </a:lnTo>
                <a:lnTo>
                  <a:pt x="5405825" y="549703"/>
                </a:lnTo>
                <a:cubicBezTo>
                  <a:pt x="5468228" y="523309"/>
                  <a:pt x="5536836" y="508714"/>
                  <a:pt x="5608854" y="508714"/>
                </a:cubicBezTo>
                <a:lnTo>
                  <a:pt x="5653102" y="512618"/>
                </a:lnTo>
                <a:lnTo>
                  <a:pt x="5684350" y="474742"/>
                </a:lnTo>
                <a:cubicBezTo>
                  <a:pt x="5778740" y="380352"/>
                  <a:pt x="5909139" y="321971"/>
                  <a:pt x="6053173" y="321971"/>
                </a:cubicBezTo>
                <a:cubicBezTo>
                  <a:pt x="6125190" y="321971"/>
                  <a:pt x="6193799" y="336566"/>
                  <a:pt x="6256201" y="362960"/>
                </a:cubicBezTo>
                <a:lnTo>
                  <a:pt x="6335091" y="405780"/>
                </a:lnTo>
                <a:lnTo>
                  <a:pt x="6344312" y="398172"/>
                </a:lnTo>
                <a:cubicBezTo>
                  <a:pt x="6427558" y="341931"/>
                  <a:pt x="6527914" y="309092"/>
                  <a:pt x="6635938" y="309092"/>
                </a:cubicBezTo>
                <a:cubicBezTo>
                  <a:pt x="6779972" y="309092"/>
                  <a:pt x="6910371" y="367473"/>
                  <a:pt x="7004761" y="461863"/>
                </a:cubicBezTo>
                <a:lnTo>
                  <a:pt x="7041595" y="506507"/>
                </a:lnTo>
                <a:lnTo>
                  <a:pt x="7048024" y="501203"/>
                </a:lnTo>
                <a:cubicBezTo>
                  <a:pt x="7131271" y="444962"/>
                  <a:pt x="7231627" y="412123"/>
                  <a:pt x="7339652" y="412123"/>
                </a:cubicBezTo>
                <a:cubicBezTo>
                  <a:pt x="7555703" y="412123"/>
                  <a:pt x="7741074" y="543481"/>
                  <a:pt x="7820257" y="730689"/>
                </a:cubicBezTo>
                <a:lnTo>
                  <a:pt x="7823882" y="742369"/>
                </a:lnTo>
                <a:lnTo>
                  <a:pt x="7829379" y="732242"/>
                </a:lnTo>
                <a:cubicBezTo>
                  <a:pt x="7923114" y="593497"/>
                  <a:pt x="8081851" y="502276"/>
                  <a:pt x="8261893" y="502276"/>
                </a:cubicBezTo>
                <a:cubicBezTo>
                  <a:pt x="8324908" y="502276"/>
                  <a:pt x="8385313" y="513450"/>
                  <a:pt x="8441234" y="533926"/>
                </a:cubicBezTo>
                <a:lnTo>
                  <a:pt x="8512634" y="567236"/>
                </a:lnTo>
                <a:lnTo>
                  <a:pt x="8534598" y="526771"/>
                </a:lnTo>
                <a:cubicBezTo>
                  <a:pt x="8600802" y="428776"/>
                  <a:pt x="8712916" y="364348"/>
                  <a:pt x="8840079" y="364348"/>
                </a:cubicBezTo>
                <a:cubicBezTo>
                  <a:pt x="8967241" y="364348"/>
                  <a:pt x="9079356" y="428776"/>
                  <a:pt x="9145560" y="526771"/>
                </a:cubicBezTo>
                <a:lnTo>
                  <a:pt x="9164773" y="562169"/>
                </a:lnTo>
                <a:lnTo>
                  <a:pt x="9187740" y="549703"/>
                </a:lnTo>
                <a:cubicBezTo>
                  <a:pt x="9250143" y="523309"/>
                  <a:pt x="9318751" y="508714"/>
                  <a:pt x="9390768" y="508714"/>
                </a:cubicBezTo>
                <a:cubicBezTo>
                  <a:pt x="9579813" y="508714"/>
                  <a:pt x="9745368" y="609285"/>
                  <a:pt x="9836849" y="759843"/>
                </a:cubicBezTo>
                <a:lnTo>
                  <a:pt x="9846695" y="779672"/>
                </a:lnTo>
                <a:lnTo>
                  <a:pt x="9859902" y="737128"/>
                </a:lnTo>
                <a:cubicBezTo>
                  <a:pt x="9939084" y="549920"/>
                  <a:pt x="10124455" y="418562"/>
                  <a:pt x="10340506" y="418562"/>
                </a:cubicBezTo>
                <a:cubicBezTo>
                  <a:pt x="10412523" y="418562"/>
                  <a:pt x="10481131" y="433157"/>
                  <a:pt x="10543534" y="459551"/>
                </a:cubicBezTo>
                <a:lnTo>
                  <a:pt x="10626367" y="504512"/>
                </a:lnTo>
                <a:lnTo>
                  <a:pt x="10672181" y="448985"/>
                </a:lnTo>
                <a:cubicBezTo>
                  <a:pt x="10766571" y="354595"/>
                  <a:pt x="10896969" y="296214"/>
                  <a:pt x="11041003" y="296214"/>
                </a:cubicBezTo>
                <a:cubicBezTo>
                  <a:pt x="11149029" y="296214"/>
                  <a:pt x="11249384" y="329053"/>
                  <a:pt x="11332631" y="385294"/>
                </a:cubicBezTo>
                <a:lnTo>
                  <a:pt x="11371408" y="417288"/>
                </a:lnTo>
                <a:lnTo>
                  <a:pt x="11406247" y="398377"/>
                </a:lnTo>
                <a:cubicBezTo>
                  <a:pt x="11468650" y="371983"/>
                  <a:pt x="11537258" y="357388"/>
                  <a:pt x="11609275" y="357388"/>
                </a:cubicBezTo>
                <a:cubicBezTo>
                  <a:pt x="11825326" y="357388"/>
                  <a:pt x="12010697" y="488746"/>
                  <a:pt x="12089879" y="675954"/>
                </a:cubicBezTo>
                <a:lnTo>
                  <a:pt x="12109865" y="740336"/>
                </a:lnTo>
                <a:lnTo>
                  <a:pt x="12187741" y="732486"/>
                </a:lnTo>
                <a:lnTo>
                  <a:pt x="12191999" y="732755"/>
                </a:lnTo>
                <a:lnTo>
                  <a:pt x="12191999" y="1133339"/>
                </a:lnTo>
                <a:lnTo>
                  <a:pt x="0" y="1133339"/>
                </a:lnTo>
                <a:lnTo>
                  <a:pt x="0" y="662259"/>
                </a:lnTo>
                <a:lnTo>
                  <a:pt x="35270" y="627821"/>
                </a:lnTo>
                <a:cubicBezTo>
                  <a:pt x="125433" y="553412"/>
                  <a:pt x="241023" y="508714"/>
                  <a:pt x="367052" y="508714"/>
                </a:cubicBezTo>
                <a:cubicBezTo>
                  <a:pt x="524589" y="508714"/>
                  <a:pt x="665814" y="578555"/>
                  <a:pt x="761454" y="688964"/>
                </a:cubicBezTo>
                <a:lnTo>
                  <a:pt x="765322" y="694269"/>
                </a:lnTo>
                <a:lnTo>
                  <a:pt x="779363" y="668401"/>
                </a:lnTo>
                <a:cubicBezTo>
                  <a:pt x="881198" y="517666"/>
                  <a:pt x="1053653" y="418562"/>
                  <a:pt x="1249255" y="418562"/>
                </a:cubicBezTo>
                <a:cubicBezTo>
                  <a:pt x="1327495" y="418562"/>
                  <a:pt x="1402032" y="434418"/>
                  <a:pt x="1469828" y="463094"/>
                </a:cubicBezTo>
                <a:lnTo>
                  <a:pt x="1529039" y="495232"/>
                </a:lnTo>
                <a:lnTo>
                  <a:pt x="1556571" y="461863"/>
                </a:lnTo>
                <a:cubicBezTo>
                  <a:pt x="1650961" y="367473"/>
                  <a:pt x="1781359" y="309092"/>
                  <a:pt x="1925393" y="309092"/>
                </a:cubicBezTo>
                <a:cubicBezTo>
                  <a:pt x="1997410" y="309092"/>
                  <a:pt x="2066018" y="323687"/>
                  <a:pt x="2128421" y="350081"/>
                </a:cubicBezTo>
                <a:lnTo>
                  <a:pt x="2211864" y="395372"/>
                </a:lnTo>
                <a:lnTo>
                  <a:pt x="2265051" y="366503"/>
                </a:lnTo>
                <a:cubicBezTo>
                  <a:pt x="2332847" y="337827"/>
                  <a:pt x="2407384" y="321971"/>
                  <a:pt x="2485624" y="321971"/>
                </a:cubicBezTo>
                <a:cubicBezTo>
                  <a:pt x="2720347" y="321971"/>
                  <a:pt x="2921738" y="464681"/>
                  <a:pt x="3007763" y="668067"/>
                </a:cubicBezTo>
                <a:lnTo>
                  <a:pt x="3028976" y="736404"/>
                </a:lnTo>
                <a:lnTo>
                  <a:pt x="3043766" y="731813"/>
                </a:lnTo>
                <a:cubicBezTo>
                  <a:pt x="3077721" y="724865"/>
                  <a:pt x="3112877" y="721216"/>
                  <a:pt x="3148886" y="721216"/>
                </a:cubicBezTo>
                <a:lnTo>
                  <a:pt x="3166919" y="722353"/>
                </a:lnTo>
                <a:lnTo>
                  <a:pt x="3196314" y="627658"/>
                </a:lnTo>
                <a:cubicBezTo>
                  <a:pt x="3275496" y="440450"/>
                  <a:pt x="3460867" y="309092"/>
                  <a:pt x="3676918" y="309092"/>
                </a:cubicBezTo>
                <a:cubicBezTo>
                  <a:pt x="3712927" y="309092"/>
                  <a:pt x="3748083" y="312741"/>
                  <a:pt x="3782038" y="319689"/>
                </a:cubicBezTo>
                <a:lnTo>
                  <a:pt x="3790298" y="322253"/>
                </a:lnTo>
                <a:lnTo>
                  <a:pt x="3819586" y="268294"/>
                </a:lnTo>
                <a:cubicBezTo>
                  <a:pt x="3928943" y="106424"/>
                  <a:pt x="4114136" y="0"/>
                  <a:pt x="4324187"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66140" y="3146425"/>
            <a:ext cx="10516870" cy="521970"/>
            <a:chOff x="837701" y="3168016"/>
            <a:chExt cx="10516598" cy="521970"/>
          </a:xfrm>
        </p:grpSpPr>
        <p:grpSp>
          <p:nvGrpSpPr>
            <p:cNvPr id="3" name="组合 2"/>
            <p:cNvGrpSpPr/>
            <p:nvPr/>
          </p:nvGrpSpPr>
          <p:grpSpPr>
            <a:xfrm>
              <a:off x="837701" y="3295380"/>
              <a:ext cx="10516598" cy="267238"/>
              <a:chOff x="837701" y="3295381"/>
              <a:chExt cx="10516598" cy="267238"/>
            </a:xfrm>
          </p:grpSpPr>
          <p:sp>
            <p:nvSpPr>
              <p:cNvPr id="21" name="椭圆 20"/>
              <p:cNvSpPr/>
              <p:nvPr/>
            </p:nvSpPr>
            <p:spPr>
              <a:xfrm rot="10800000">
                <a:off x="2551641" y="3295381"/>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0800000">
                <a:off x="1913518" y="3328786"/>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0800000">
                <a:off x="1342205" y="3362190"/>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0800000">
                <a:off x="837701"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9373122" y="3295382"/>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0078054" y="3328787"/>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716176" y="3362191"/>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287490"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4424090" y="3168016"/>
              <a:ext cx="3343824" cy="521970"/>
            </a:xfrm>
            <a:prstGeom prst="rect">
              <a:avLst/>
            </a:prstGeom>
            <a:noFill/>
          </p:spPr>
          <p:txBody>
            <a:bodyPr wrap="none" rtlCol="0" anchor="ctr">
              <a:spAutoFit/>
            </a:bodyPr>
            <a:lstStyle/>
            <a:p>
              <a:pPr algn="ctr"/>
              <a:r>
                <a:rPr lang="zh-CN" altLang="en-US" sz="2800" dirty="0">
                  <a:solidFill>
                    <a:schemeClr val="bg1"/>
                  </a:solidFill>
                  <a:latin typeface="华文细黑" panose="02010600040101010101" pitchFamily="2" charset="-122"/>
                  <a:ea typeface="华文细黑" panose="02010600040101010101" pitchFamily="2" charset="-122"/>
                  <a:cs typeface="Segoe UI Light" panose="020B0502040204020203" pitchFamily="34" charset="0"/>
                </a:rPr>
                <a:t>感谢聆听   敬请指导</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224683656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
        <p:nvSpPr>
          <p:cNvPr id="8" name="内容占位符 2">
            <a:extLst>
              <a:ext uri="{FF2B5EF4-FFF2-40B4-BE49-F238E27FC236}">
                <a16:creationId xmlns:a16="http://schemas.microsoft.com/office/drawing/2014/main" xmlns="" id="{20C5A247-1B05-4A6E-BA22-17B3ADDEBD1E}"/>
              </a:ext>
            </a:extLst>
          </p:cNvPr>
          <p:cNvSpPr txBox="1">
            <a:spLocks/>
          </p:cNvSpPr>
          <p:nvPr/>
        </p:nvSpPr>
        <p:spPr>
          <a:xfrm>
            <a:off x="798184" y="5673804"/>
            <a:ext cx="10461814" cy="97809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项目实战，团队合作与敏捷流程</a:t>
            </a:r>
          </a:p>
        </p:txBody>
      </p:sp>
    </p:spTree>
    <p:extLst>
      <p:ext uri="{BB962C8B-B14F-4D97-AF65-F5344CB8AC3E}">
        <p14:creationId xmlns:p14="http://schemas.microsoft.com/office/powerpoint/2010/main" val="321710699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DOCER">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1958</TotalTime>
  <Words>4267</Words>
  <Application>Microsoft Office PowerPoint</Application>
  <PresentationFormat>宽屏</PresentationFormat>
  <Paragraphs>402</Paragraphs>
  <Slides>72</Slides>
  <Notes>71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72</vt:i4>
      </vt:variant>
    </vt:vector>
  </HeadingPairs>
  <TitlesOfParts>
    <vt:vector size="84" baseType="lpstr">
      <vt:lpstr>微軟正黑體</vt:lpstr>
      <vt:lpstr>黑体</vt:lpstr>
      <vt:lpstr>华文细黑</vt:lpstr>
      <vt:lpstr>宋体</vt:lpstr>
      <vt:lpstr>微软雅黑</vt:lpstr>
      <vt:lpstr>Arial</vt:lpstr>
      <vt:lpstr>Calibri</vt:lpstr>
      <vt:lpstr>Calibri Light</vt:lpstr>
      <vt:lpstr>Segoe UI Light</vt:lpstr>
      <vt:lpstr>第一PPT，www.1ppt.com</vt:lpstr>
      <vt:lpstr>1_第一PPT，www.1ppt.com</vt:lpstr>
      <vt:lpstr>BMP 图像</vt:lpstr>
      <vt:lpstr>PowerPoint 演示文稿</vt:lpstr>
      <vt:lpstr>现代软件工程简介</vt:lpstr>
      <vt:lpstr>现代软件工程简介</vt:lpstr>
      <vt:lpstr>现代软件工程简介</vt:lpstr>
      <vt:lpstr>现代软件工程简介</vt:lpstr>
      <vt:lpstr>主要内容</vt:lpstr>
      <vt:lpstr>主要内容</vt:lpstr>
      <vt:lpstr>主要内容</vt:lpstr>
      <vt:lpstr>主要内容</vt:lpstr>
      <vt:lpstr>8号之前</vt:lpstr>
      <vt:lpstr>主要内容</vt:lpstr>
      <vt:lpstr>第5章 团队与流程</vt:lpstr>
      <vt:lpstr>第5章 团队与流程</vt:lpstr>
      <vt:lpstr>第6章 敏捷流程</vt:lpstr>
      <vt:lpstr>敏捷流程原则 1</vt:lpstr>
      <vt:lpstr>敏捷流程原则 1</vt:lpstr>
      <vt:lpstr>敏捷流程原则 2</vt:lpstr>
      <vt:lpstr>敏捷流程原则 2</vt:lpstr>
      <vt:lpstr>敏捷流程原则 3</vt:lpstr>
      <vt:lpstr>敏捷流程原则 3</vt:lpstr>
      <vt:lpstr>敏捷流程原则 3</vt:lpstr>
      <vt:lpstr>敏捷流程原则 4</vt:lpstr>
      <vt:lpstr>敏捷流程原则 5</vt:lpstr>
      <vt:lpstr>敏捷流程原则 5</vt:lpstr>
      <vt:lpstr>敏捷流程原则 6</vt:lpstr>
      <vt:lpstr>敏捷流程原则 7</vt:lpstr>
      <vt:lpstr>敏捷流程原则 8</vt:lpstr>
      <vt:lpstr>敏捷流程原则 9</vt:lpstr>
      <vt:lpstr>敏捷流程原则 10</vt:lpstr>
      <vt:lpstr>敏捷流程原则 10</vt:lpstr>
      <vt:lpstr>敏捷流程原则 10</vt:lpstr>
      <vt:lpstr>敏捷流程原则 10</vt:lpstr>
      <vt:lpstr>敏捷流程原则 11</vt:lpstr>
      <vt:lpstr>敏捷流程原则 11</vt:lpstr>
      <vt:lpstr>敏捷流程原则 12</vt:lpstr>
      <vt:lpstr>敏捷流程原则 12</vt:lpstr>
      <vt:lpstr>敏捷的步骤 1</vt:lpstr>
      <vt:lpstr>敏捷的步骤 2</vt:lpstr>
      <vt:lpstr>敏捷的步骤 3</vt:lpstr>
      <vt:lpstr>敏捷的步骤 3</vt:lpstr>
      <vt:lpstr>敏捷的步骤 3</vt:lpstr>
      <vt:lpstr>敏捷的步骤 3</vt:lpstr>
      <vt:lpstr>敏捷的步骤 3</vt:lpstr>
      <vt:lpstr>敏捷的步骤 4</vt:lpstr>
      <vt:lpstr>敏捷的步骤 4</vt:lpstr>
      <vt:lpstr>敏捷的步骤 4</vt:lpstr>
      <vt:lpstr>敏捷的步骤 4</vt:lpstr>
      <vt:lpstr>敏捷的步骤 4</vt:lpstr>
      <vt:lpstr>敏捷的步骤 4</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通用商务PPT模板</dc:title>
  <dc:creator>第一PPT模板网-WWW.1PPT.COM</dc:creator>
  <cp:keywords>第一PPT模板网-WWW.1PPT.COM</cp:keywords>
  <cp:lastModifiedBy>Windows 用户</cp:lastModifiedBy>
  <cp:revision>705</cp:revision>
  <dcterms:created xsi:type="dcterms:W3CDTF">2014-03-01T06:31:00Z</dcterms:created>
  <dcterms:modified xsi:type="dcterms:W3CDTF">2018-10-21T03:01:32Z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